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69" r:id="rId2"/>
    <p:sldId id="278" r:id="rId3"/>
    <p:sldId id="257" r:id="rId4"/>
    <p:sldId id="279" r:id="rId5"/>
    <p:sldId id="280" r:id="rId6"/>
    <p:sldId id="281" r:id="rId7"/>
    <p:sldId id="282" r:id="rId8"/>
    <p:sldId id="283" r:id="rId9"/>
    <p:sldId id="284" r:id="rId10"/>
    <p:sldId id="285" r:id="rId11"/>
    <p:sldId id="286" r:id="rId12"/>
    <p:sldId id="287" r:id="rId13"/>
    <p:sldId id="288" r:id="rId14"/>
    <p:sldId id="289" r:id="rId15"/>
    <p:sldId id="290" r:id="rId16"/>
    <p:sldId id="270" r:id="rId17"/>
    <p:sldId id="271" r:id="rId18"/>
    <p:sldId id="272" r:id="rId19"/>
    <p:sldId id="273" r:id="rId20"/>
    <p:sldId id="274" r:id="rId21"/>
    <p:sldId id="291" r:id="rId22"/>
    <p:sldId id="275" r:id="rId23"/>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8" autoAdjust="0"/>
    <p:restoredTop sz="94660"/>
  </p:normalViewPr>
  <p:slideViewPr>
    <p:cSldViewPr snapToGrid="0">
      <p:cViewPr varScale="1">
        <p:scale>
          <a:sx n="78" d="100"/>
          <a:sy n="78" d="100"/>
        </p:scale>
        <p:origin x="787"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F522FD-154C-4C21-99E0-FA8D762BF7BA}" type="datetimeFigureOut">
              <a:rPr lang="en-DE" smtClean="0"/>
              <a:t>10/23/2025</a:t>
            </a:fld>
            <a:endParaRPr lang="en-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0517507-9FA6-49FA-9BD4-72A61CAF0707}" type="slidenum">
              <a:rPr lang="en-DE" smtClean="0"/>
              <a:t>‹Nr.›</a:t>
            </a:fld>
            <a:endParaRPr lang="en-DE"/>
          </a:p>
        </p:txBody>
      </p:sp>
    </p:spTree>
    <p:extLst>
      <p:ext uri="{BB962C8B-B14F-4D97-AF65-F5344CB8AC3E}">
        <p14:creationId xmlns:p14="http://schemas.microsoft.com/office/powerpoint/2010/main" val="2116852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EA2DF88-F231-1071-A0F9-2DAF4D32E43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686B198-495E-6EEC-2A48-57F27640D2F9}"/>
              </a:ext>
            </a:extLst>
          </p:cNvPr>
          <p:cNvSpPr txBox="1">
            <a:spLocks noGrp="1"/>
          </p:cNvSpPr>
          <p:nvPr>
            <p:ph type="body" sz="quarter" idx="1"/>
          </p:nvPr>
        </p:nvSpPr>
        <p:spPr/>
        <p:txBody>
          <a:bodyPr/>
          <a:lstStyle/>
          <a:p>
            <a:pPr lvl="0"/>
            <a:r>
              <a:rPr lang="de-DE"/>
              <a:t>Was wir hier sehen ist die Gerinnungskaskade. Unser Multiagentensystem befasst sich mit der Frage wie man diese Abläufe simulieren kann.</a:t>
            </a:r>
          </a:p>
          <a:p>
            <a:pPr lvl="0"/>
            <a:r>
              <a:rPr lang="de-DE"/>
              <a:t>Was zunächst direkt auffällt: Es sind viele Faktoren beteiligt, die zu einer gemeinsamen Endstrecke, und schließlich zu einem gemeinsamen Ziel hin arbeiten. Damit haben wir mehrere Agenten, die zusammen arbeiten, um ein gemeinsames Ziel zu erreichen.</a:t>
            </a:r>
          </a:p>
          <a:p>
            <a:pPr lvl="0"/>
            <a:r>
              <a:rPr lang="de-DE"/>
              <a:t>Diese Gerinnungskaskade ist ein Teil der H</a:t>
            </a:r>
          </a:p>
          <a:p>
            <a:pPr lvl="0"/>
            <a:r>
              <a:rPr lang="de-DE"/>
              <a:t>In dieser Abbildung sehen wir die Gerinnungskaskade. Unser Ziel ist es mit unserer Simulation diese Abläufe darzustellen. Diese ist ein Teil der Hämostase.  Aber Hämostase was ist das?</a:t>
            </a:r>
          </a:p>
        </p:txBody>
      </p:sp>
      <p:sp>
        <p:nvSpPr>
          <p:cNvPr id="4" name="Foliennummernplatzhalter 3">
            <a:extLst>
              <a:ext uri="{FF2B5EF4-FFF2-40B4-BE49-F238E27FC236}">
                <a16:creationId xmlns:a16="http://schemas.microsoft.com/office/drawing/2014/main" id="{593E1AA5-7D25-59B0-C966-F9963BD5FDBA}"/>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A90941B-397D-47DB-94BD-337FCD346795}" type="slidenum">
              <a:t>2</a:t>
            </a:fld>
            <a:endParaRPr lang="de-DE" sz="1200" b="0" i="0" u="none" strike="noStrike" kern="1200" cap="none" spc="0" baseline="0">
              <a:solidFill>
                <a:srgbClr val="000000"/>
              </a:solidFill>
              <a:uFillTx/>
              <a:latin typeface="Apto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13B8A77-8AE0-05C5-80C7-F245AA17F40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C7BDC48-DEE2-1E58-0467-BDE0D02402A2}"/>
              </a:ext>
            </a:extLst>
          </p:cNvPr>
          <p:cNvSpPr txBox="1">
            <a:spLocks noGrp="1"/>
          </p:cNvSpPr>
          <p:nvPr>
            <p:ph type="body" sz="quarter" idx="1"/>
          </p:nvPr>
        </p:nvSpPr>
        <p:spPr/>
        <p:txBody>
          <a:bodyPr/>
          <a:lstStyle/>
          <a:p>
            <a:pPr lvl="0"/>
            <a:r>
              <a:rPr lang="de-DE"/>
              <a:t>Direkt über Kollagen, oder an Kollagen über vWF an den Glykoprotein Ib Komplex</a:t>
            </a:r>
          </a:p>
          <a:p>
            <a:pPr lvl="0"/>
            <a:r>
              <a:rPr lang="de-DE"/>
              <a:t>Lockstoffe, die freigesetzt werden. Dazu zählen ADP oder auch Thromboxan A2. Beides aus der Granula eines aktivierten Thrombozyten.</a:t>
            </a:r>
            <a:br>
              <a:rPr lang="de-DE"/>
            </a:br>
            <a:r>
              <a:rPr lang="de-DE"/>
              <a:t>Besonders interessant für uns ist die Aktivierung durch Lockstoff, denn hiermit Kommunizieren die Thrombozyten untereinander und es kommt zu einer ositiven Rückverstärkung, die wir uns nun einmal näher anschauen werden.</a:t>
            </a:r>
          </a:p>
        </p:txBody>
      </p:sp>
      <p:sp>
        <p:nvSpPr>
          <p:cNvPr id="4" name="Foliennummernplatzhalter 3">
            <a:extLst>
              <a:ext uri="{FF2B5EF4-FFF2-40B4-BE49-F238E27FC236}">
                <a16:creationId xmlns:a16="http://schemas.microsoft.com/office/drawing/2014/main" id="{D74BE16E-A636-A5AD-7953-4BB5ACDCC6B8}"/>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0EE6AE2-A158-44F3-9D15-64D5FD6FEB41}" type="slidenum">
              <a:t>11</a:t>
            </a:fld>
            <a:endParaRPr lang="de-DE" sz="1200" b="0" i="0" u="none" strike="noStrike" kern="1200" cap="none" spc="0" baseline="0">
              <a:solidFill>
                <a:srgbClr val="000000"/>
              </a:solidFill>
              <a:uFillTx/>
              <a:latin typeface="Apto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A278D71-C4B3-8A4E-5747-E3C03FC0732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AACD4C9A-D636-88E1-CAD5-3AAC2BB5725D}"/>
              </a:ext>
            </a:extLst>
          </p:cNvPr>
          <p:cNvSpPr txBox="1">
            <a:spLocks noGrp="1"/>
          </p:cNvSpPr>
          <p:nvPr>
            <p:ph type="body" sz="quarter" idx="1"/>
          </p:nvPr>
        </p:nvSpPr>
        <p:spPr/>
        <p:txBody>
          <a:bodyPr/>
          <a:lstStyle/>
          <a:p>
            <a:pPr lvl="0"/>
            <a:r>
              <a:rPr lang="de-DE"/>
              <a:t>Verletzung unten: freigelegtes Kollagen</a:t>
            </a:r>
          </a:p>
        </p:txBody>
      </p:sp>
      <p:sp>
        <p:nvSpPr>
          <p:cNvPr id="4" name="Foliennummernplatzhalter 3">
            <a:extLst>
              <a:ext uri="{FF2B5EF4-FFF2-40B4-BE49-F238E27FC236}">
                <a16:creationId xmlns:a16="http://schemas.microsoft.com/office/drawing/2014/main" id="{66FC4442-2E52-6583-C735-0F8633457DA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C6A61D2-7BE2-4CB9-B740-C525BD7964F1}" type="slidenum">
              <a:t>12</a:t>
            </a:fld>
            <a:endParaRPr lang="de-DE" sz="1200" b="0" i="0" u="none" strike="noStrike" kern="1200" cap="none" spc="0" baseline="0">
              <a:solidFill>
                <a:srgbClr val="000000"/>
              </a:solidFill>
              <a:uFillTx/>
              <a:latin typeface="Apto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008EF73-FF68-408F-9A11-00A3379D976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364DC1A-28A0-96F9-656E-13C1795A59B5}"/>
              </a:ext>
            </a:extLst>
          </p:cNvPr>
          <p:cNvSpPr txBox="1">
            <a:spLocks noGrp="1"/>
          </p:cNvSpPr>
          <p:nvPr>
            <p:ph type="body" sz="quarter" idx="1"/>
          </p:nvPr>
        </p:nvSpPr>
        <p:spPr/>
        <p:txBody>
          <a:bodyPr/>
          <a:lstStyle/>
          <a:p>
            <a:pPr lvl="0"/>
            <a:r>
              <a:rPr lang="de-DE"/>
              <a:t>Hier hat sich ein erster Thrombozyt über eine Verbindung mit von-Willebrand-Faktor am Glykoprotein Ib Komplex angelagert und wurde dadurch aktiviert. Man erkennt, dass der Thrombozyt eine zackige Form angenommen hat. Bei der Aktivierung werden nun Stoffe, die sich vorher in der Granula des Thrombozyten befunden haben, freigesetzt.</a:t>
            </a:r>
          </a:p>
        </p:txBody>
      </p:sp>
      <p:sp>
        <p:nvSpPr>
          <p:cNvPr id="4" name="Foliennummernplatzhalter 3">
            <a:extLst>
              <a:ext uri="{FF2B5EF4-FFF2-40B4-BE49-F238E27FC236}">
                <a16:creationId xmlns:a16="http://schemas.microsoft.com/office/drawing/2014/main" id="{A1F9C889-06B5-44E9-F6A0-CE02131622CA}"/>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86A52D4-0FD4-4C02-AECB-46272BFB934F}" type="slidenum">
              <a:t>13</a:t>
            </a:fld>
            <a:endParaRPr lang="de-DE" sz="1200" b="0" i="0" u="none" strike="noStrike" kern="1200" cap="none" spc="0" baseline="0">
              <a:solidFill>
                <a:srgbClr val="000000"/>
              </a:solidFill>
              <a:uFillTx/>
              <a:latin typeface="Apto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02C8C3C-4FAD-9E2F-11D9-18AACA4728A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9315C392-75E9-467F-6134-F48D981200EF}"/>
              </a:ext>
            </a:extLst>
          </p:cNvPr>
          <p:cNvSpPr txBox="1">
            <a:spLocks noGrp="1"/>
          </p:cNvSpPr>
          <p:nvPr>
            <p:ph type="body" sz="quarter" idx="1"/>
          </p:nvPr>
        </p:nvSpPr>
        <p:spPr/>
        <p:txBody>
          <a:bodyPr/>
          <a:lstStyle/>
          <a:p>
            <a:pPr lvl="0"/>
            <a:r>
              <a:rPr lang="de-DE"/>
              <a:t>Zu diesen Stoffen gehört Thromboxan A2. Dieses ist in der Lage andere Thrombozyten sowohl zu aktivieren, als auch die Chemotaxis einzuleiten. Das heißt der Thrombozyt bewegt sich nun gezielt zum geschädigten Gewebe hin. Das ist aber nicht alles, was Thromboxan A2 bewirkt.  Es sorgt auch für eine positve Rückkopplung, indem es auch an bereits aktivierte Thrombozyten anbindet und die Thrombozyten zur weiteren sezernierung von Lockstoffen anregt.</a:t>
            </a:r>
          </a:p>
        </p:txBody>
      </p:sp>
      <p:sp>
        <p:nvSpPr>
          <p:cNvPr id="4" name="Foliennummernplatzhalter 3">
            <a:extLst>
              <a:ext uri="{FF2B5EF4-FFF2-40B4-BE49-F238E27FC236}">
                <a16:creationId xmlns:a16="http://schemas.microsoft.com/office/drawing/2014/main" id="{6816D4AC-C458-1E5F-A471-AF6006F58AB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BC4D116-75EB-477E-9C80-3ADD5A9752B9}" type="slidenum">
              <a:t>14</a:t>
            </a:fld>
            <a:endParaRPr lang="de-DE" sz="1200" b="0" i="0" u="none" strike="noStrike" kern="1200" cap="none" spc="0" baseline="0">
              <a:solidFill>
                <a:srgbClr val="000000"/>
              </a:solidFill>
              <a:uFillTx/>
              <a:latin typeface="Apto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FE3C42E-3A3F-A5B6-2A5F-49362764734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0348761-5033-A131-0856-9F936B642401}"/>
              </a:ext>
            </a:extLst>
          </p:cNvPr>
          <p:cNvSpPr txBox="1">
            <a:spLocks noGrp="1"/>
          </p:cNvSpPr>
          <p:nvPr>
            <p:ph type="body" sz="quarter" idx="1"/>
          </p:nvPr>
        </p:nvSpPr>
        <p:spPr/>
        <p:txBody>
          <a:bodyPr/>
          <a:lstStyle/>
          <a:p>
            <a:pPr lvl="0"/>
            <a:r>
              <a:rPr lang="de-DE"/>
              <a:t>Was wir hier sehen ist die Gerinnungskaskade. Unser Multiagentensystem befasst sich mit der Frage wie man diese Abläufe simulieren kann.</a:t>
            </a:r>
          </a:p>
          <a:p>
            <a:pPr lvl="0"/>
            <a:r>
              <a:rPr lang="de-DE"/>
              <a:t>Was zunächst direkt auffällt: Es sind viele Faktoren beteiligt, die zu einer gemeinsamen Endstrecke, und schließlich zu einem gemeinsamen Ziel hin arbeiten. Damit haben wir mehrere Agenten, die zusammen arbeiten, um ein gemeinsames Ziel zu erreichen.</a:t>
            </a:r>
          </a:p>
          <a:p>
            <a:pPr lvl="0"/>
            <a:r>
              <a:rPr lang="de-DE"/>
              <a:t>Diese Gerinnungskaskade ist ein Teil der H</a:t>
            </a:r>
          </a:p>
          <a:p>
            <a:pPr lvl="0"/>
            <a:r>
              <a:rPr lang="de-DE"/>
              <a:t>In dieser Abbildung sehen wir die Gerinnungskaskade. Unser Ziel ist es mit unserer Simulation diese Abläufe darzustellen. Diese ist ein Teil der Hämostase.  Aber Hämostase was ist das?</a:t>
            </a:r>
          </a:p>
        </p:txBody>
      </p:sp>
      <p:sp>
        <p:nvSpPr>
          <p:cNvPr id="4" name="Foliennummernplatzhalter 3">
            <a:extLst>
              <a:ext uri="{FF2B5EF4-FFF2-40B4-BE49-F238E27FC236}">
                <a16:creationId xmlns:a16="http://schemas.microsoft.com/office/drawing/2014/main" id="{C03945CB-A333-555B-0E06-C018D67B45B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0D221BD-C1BD-41D3-9450-1314A8AD7C29}" type="slidenum">
              <a:t>15</a:t>
            </a:fld>
            <a:endParaRPr lang="de-DE" sz="1200" b="0" i="0" u="none" strike="noStrike" kern="1200" cap="none" spc="0" baseline="0">
              <a:solidFill>
                <a:srgbClr val="000000"/>
              </a:solidFill>
              <a:uFillTx/>
              <a:latin typeface="Apto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7187494-40D2-DAC0-EB92-F1293F9C15C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637AD91-D5FF-DDB7-EAA3-16B9171C465A}"/>
              </a:ext>
            </a:extLst>
          </p:cNvPr>
          <p:cNvSpPr txBox="1">
            <a:spLocks noGrp="1"/>
          </p:cNvSpPr>
          <p:nvPr>
            <p:ph type="body" sz="quarter" idx="1"/>
          </p:nvPr>
        </p:nvSpPr>
        <p:spPr/>
        <p:txBody>
          <a:bodyPr/>
          <a:lstStyle/>
          <a:p>
            <a:pPr lvl="0"/>
            <a:r>
              <a:rPr lang="de-DE"/>
              <a:t>Damit ist die erste Phase der Hämostase, die Blutstillung abgeschlossen. Es hat sich ein so genannter weißer Thrombus gebildet. Der weiße Thrombus kann zwar die Wunde schon verschließen, allerdings nicht dauerhaft, da die Thrombozyten nur durch lose Adhäsion an einander gebunden haben. Die Scherkräfte innerhalb der Ader würden diesen Pfropf wieder lösen. </a:t>
            </a:r>
            <a:br>
              <a:rPr lang="de-DE"/>
            </a:br>
            <a:r>
              <a:rPr lang="de-DE"/>
              <a:t>Um einen festen Pfropf zu bilden, braucht es die zweite Phase: die Blutgerinnung.</a:t>
            </a:r>
          </a:p>
        </p:txBody>
      </p:sp>
      <p:sp>
        <p:nvSpPr>
          <p:cNvPr id="4" name="Foliennummernplatzhalter 3">
            <a:extLst>
              <a:ext uri="{FF2B5EF4-FFF2-40B4-BE49-F238E27FC236}">
                <a16:creationId xmlns:a16="http://schemas.microsoft.com/office/drawing/2014/main" id="{5DC33E03-7819-97F4-6312-7FBEDFFDB13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19DB8A4-3133-478E-9C76-979BD9998DC6}" type="slidenum">
              <a:t>16</a:t>
            </a:fld>
            <a:endParaRPr lang="de-DE" sz="1200" b="0" i="0" u="none" strike="noStrike" kern="1200" cap="none" spc="0" baseline="0">
              <a:solidFill>
                <a:srgbClr val="000000"/>
              </a:solidFill>
              <a:uFillTx/>
              <a:latin typeface="Apto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8A5DC1D-0997-C98F-BBFB-039BA881472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A73C5F2-08B3-7522-EEDF-C30C88698268}"/>
              </a:ext>
            </a:extLst>
          </p:cNvPr>
          <p:cNvSpPr txBox="1">
            <a:spLocks noGrp="1"/>
          </p:cNvSpPr>
          <p:nvPr>
            <p:ph type="body" sz="quarter" idx="1"/>
          </p:nvPr>
        </p:nvSpPr>
        <p:spPr/>
        <p:txBody>
          <a:bodyPr/>
          <a:lstStyle/>
          <a:p>
            <a:pPr lvl="0"/>
            <a:r>
              <a:rPr lang="de-DE"/>
              <a:t>Wir haben nun also einen weißen Thrombus, der durch aneinander haftende Thrombzyten gebildet wurde.</a:t>
            </a:r>
          </a:p>
        </p:txBody>
      </p:sp>
      <p:sp>
        <p:nvSpPr>
          <p:cNvPr id="4" name="Foliennummernplatzhalter 3">
            <a:extLst>
              <a:ext uri="{FF2B5EF4-FFF2-40B4-BE49-F238E27FC236}">
                <a16:creationId xmlns:a16="http://schemas.microsoft.com/office/drawing/2014/main" id="{0B5A4741-141D-9D84-9269-89DD279200E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317571D-1987-42BB-8444-ECF25AD5D9A5}" type="slidenum">
              <a:t>17</a:t>
            </a:fld>
            <a:endParaRPr lang="de-DE" sz="1200" b="0" i="0" u="none" strike="noStrike" kern="1200" cap="none" spc="0" baseline="0">
              <a:solidFill>
                <a:srgbClr val="000000"/>
              </a:solidFill>
              <a:uFillTx/>
              <a:latin typeface="Apto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C3D4E59-A626-BA89-FC35-C29AD683014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6DC99F3-CCD3-FB61-F050-4A9AC01840AE}"/>
              </a:ext>
            </a:extLst>
          </p:cNvPr>
          <p:cNvSpPr txBox="1">
            <a:spLocks noGrp="1"/>
          </p:cNvSpPr>
          <p:nvPr>
            <p:ph type="body" sz="quarter" idx="1"/>
          </p:nvPr>
        </p:nvSpPr>
        <p:spPr/>
        <p:txBody>
          <a:bodyPr/>
          <a:lstStyle/>
          <a:p>
            <a:pPr lvl="0"/>
            <a:r>
              <a:rPr lang="de-DE"/>
              <a:t>Um den Pfropf zu verfestigen braucht man Fibrin. Fibrin sind lange Fäden, die sich an die Thrombozyten anlagern und ein festes Gerüst bilden. Dabei werden auch Erythrozyten mit eingebaut, wie man unten rechts im Bild angedeutet erkennen kann.</a:t>
            </a:r>
          </a:p>
        </p:txBody>
      </p:sp>
      <p:sp>
        <p:nvSpPr>
          <p:cNvPr id="4" name="Foliennummernplatzhalter 3">
            <a:extLst>
              <a:ext uri="{FF2B5EF4-FFF2-40B4-BE49-F238E27FC236}">
                <a16:creationId xmlns:a16="http://schemas.microsoft.com/office/drawing/2014/main" id="{3309F5EB-75AD-CD5D-844C-CE543CC1712A}"/>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3358D4F-6BE4-47DE-8479-CE2B4360BFF5}" type="slidenum">
              <a:t>18</a:t>
            </a:fld>
            <a:endParaRPr lang="de-DE" sz="1200" b="0" i="0" u="none" strike="noStrike" kern="1200" cap="none" spc="0" baseline="0">
              <a:solidFill>
                <a:srgbClr val="000000"/>
              </a:solidFill>
              <a:uFillTx/>
              <a:latin typeface="Apto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EDE4C42-766C-08CF-96E0-C69906853AB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13006A16-B615-ADE8-93B0-142B0B7BCDF4}"/>
              </a:ext>
            </a:extLst>
          </p:cNvPr>
          <p:cNvSpPr txBox="1">
            <a:spLocks noGrp="1"/>
          </p:cNvSpPr>
          <p:nvPr>
            <p:ph type="body" sz="quarter" idx="1"/>
          </p:nvPr>
        </p:nvSpPr>
        <p:spPr/>
        <p:txBody>
          <a:bodyPr/>
          <a:lstStyle/>
          <a:p>
            <a:pPr lvl="0"/>
            <a:r>
              <a:rPr lang="de-DE"/>
              <a:t>Schließlich bildet sich ein festes Netz, in dem sowohl Thrombozyten als auch Erythrozyten eingewoben sind. Auf Grund der roten Farbe durch die Erythrozyten wird er auch „roter Thrombus genannt.</a:t>
            </a:r>
          </a:p>
          <a:p>
            <a:pPr lvl="0"/>
            <a:r>
              <a:rPr lang="de-DE"/>
              <a:t>Damit sich dieser feste Pfropf bilden kann, ist ein komplexer Mechanismus notwendig: die Gerinnungskaskade.</a:t>
            </a:r>
          </a:p>
        </p:txBody>
      </p:sp>
      <p:sp>
        <p:nvSpPr>
          <p:cNvPr id="4" name="Foliennummernplatzhalter 3">
            <a:extLst>
              <a:ext uri="{FF2B5EF4-FFF2-40B4-BE49-F238E27FC236}">
                <a16:creationId xmlns:a16="http://schemas.microsoft.com/office/drawing/2014/main" id="{A1A6CAB6-BC8B-C843-AA38-D4920A80F4B8}"/>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C42F4FD-D293-4B06-8BD1-F7F9B67F4527}" type="slidenum">
              <a:t>19</a:t>
            </a:fld>
            <a:endParaRPr lang="de-DE" sz="1200" b="0" i="0" u="none" strike="noStrike" kern="1200" cap="none" spc="0" baseline="0">
              <a:solidFill>
                <a:srgbClr val="000000"/>
              </a:solidFill>
              <a:uFillTx/>
              <a:latin typeface="Apto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7281343-5139-14F6-7D20-71CDF9962C2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E6AA625-1DEE-E3CD-F9D0-FC5B29D18CCC}"/>
              </a:ext>
            </a:extLst>
          </p:cNvPr>
          <p:cNvSpPr txBox="1">
            <a:spLocks noGrp="1"/>
          </p:cNvSpPr>
          <p:nvPr>
            <p:ph type="body" sz="quarter" idx="1"/>
          </p:nvPr>
        </p:nvSpPr>
        <p:spPr/>
        <p:txBody>
          <a:bodyPr/>
          <a:lstStyle/>
          <a:p>
            <a:endParaRPr lang="en-DE"/>
          </a:p>
        </p:txBody>
      </p:sp>
      <p:sp>
        <p:nvSpPr>
          <p:cNvPr id="4" name="Foliennummernplatzhalter 3">
            <a:extLst>
              <a:ext uri="{FF2B5EF4-FFF2-40B4-BE49-F238E27FC236}">
                <a16:creationId xmlns:a16="http://schemas.microsoft.com/office/drawing/2014/main" id="{CEF5BC34-5CF4-3BE6-BBA0-F631668801B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ADAE615-5E95-42A7-9CDB-8FF02C1E923A}" type="slidenum">
              <a:t>20</a:t>
            </a:fld>
            <a:endParaRPr lang="de-DE" sz="1200" b="0" i="0" u="none" strike="noStrike" kern="1200" cap="none" spc="0" baseline="0">
              <a:solidFill>
                <a:srgbClr val="000000"/>
              </a:solidFill>
              <a:uFillTx/>
              <a:latin typeface="Apto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01C69E-783D-9D85-9E6C-6203332B01EA}"/>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6A7A830D-A82A-C9A9-AAD8-CA4E2EE72120}"/>
              </a:ext>
            </a:extLst>
          </p:cNvPr>
          <p:cNvSpPr txBox="1">
            <a:spLocks noGrp="1"/>
          </p:cNvSpPr>
          <p:nvPr>
            <p:ph type="body" sz="quarter" idx="1"/>
          </p:nvPr>
        </p:nvSpPr>
        <p:spPr/>
        <p:txBody>
          <a:bodyPr/>
          <a:lstStyle/>
          <a:p>
            <a:pPr lvl="0"/>
            <a:r>
              <a:rPr lang="de-DE"/>
              <a:t>Hämostase ist das, was bei einer Verletzung sicherstellt, dass die Wunde verschlossen wird, so dass keine Keime in den Körper kommen können und die Wunde heilen kann. </a:t>
            </a:r>
          </a:p>
          <a:p>
            <a:pPr lvl="0"/>
            <a:r>
              <a:rPr lang="de-DE"/>
              <a:t>Bei der Hämostase werden zwei Phasen unterschieden.</a:t>
            </a:r>
          </a:p>
        </p:txBody>
      </p:sp>
      <p:sp>
        <p:nvSpPr>
          <p:cNvPr id="4" name="Foliennummernplatzhalter 3">
            <a:extLst>
              <a:ext uri="{FF2B5EF4-FFF2-40B4-BE49-F238E27FC236}">
                <a16:creationId xmlns:a16="http://schemas.microsoft.com/office/drawing/2014/main" id="{964F22B3-A108-C99D-3CA9-911886E1D904}"/>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85B8B4A-8991-4735-95B6-0ED7EC991A25}" type="slidenum">
              <a:t>3</a:t>
            </a:fld>
            <a:endParaRPr lang="de-DE" sz="1200" b="0" i="0" u="none" strike="noStrike" kern="1200" cap="none" spc="0" baseline="0">
              <a:solidFill>
                <a:srgbClr val="000000"/>
              </a:solidFill>
              <a:uFillTx/>
              <a:latin typeface="Apto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5F92BB5-CA97-EC74-1642-40E279E2621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799BEF3-A414-1BA0-B402-2656A8B97682}"/>
              </a:ext>
            </a:extLst>
          </p:cNvPr>
          <p:cNvSpPr txBox="1">
            <a:spLocks noGrp="1"/>
          </p:cNvSpPr>
          <p:nvPr>
            <p:ph type="body" sz="quarter" idx="1"/>
          </p:nvPr>
        </p:nvSpPr>
        <p:spPr/>
        <p:txBody>
          <a:bodyPr/>
          <a:lstStyle/>
          <a:p>
            <a:pPr lvl="0"/>
            <a:r>
              <a:rPr lang="de-DE"/>
              <a:t>Damit haben wir diese Faktoren, die in unserem Multiagentensytsem modelliert werden.</a:t>
            </a:r>
          </a:p>
        </p:txBody>
      </p:sp>
      <p:sp>
        <p:nvSpPr>
          <p:cNvPr id="4" name="Foliennummernplatzhalter 3">
            <a:extLst>
              <a:ext uri="{FF2B5EF4-FFF2-40B4-BE49-F238E27FC236}">
                <a16:creationId xmlns:a16="http://schemas.microsoft.com/office/drawing/2014/main" id="{40F9A37E-4194-0866-FD75-5A02889566A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4476113-4DEA-46A5-8226-BAA19FD932B3}" type="slidenum">
              <a:t>21</a:t>
            </a:fld>
            <a:endParaRPr lang="de-DE" sz="1200" b="0" i="0" u="none" strike="noStrike" kern="1200" cap="none" spc="0" baseline="0">
              <a:solidFill>
                <a:srgbClr val="000000"/>
              </a:solidFill>
              <a:uFillTx/>
              <a:latin typeface="Apto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A38FB0C-C1CB-4795-C1F6-6B8FB41A339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5466EFF-3F5D-E9A8-FFAE-CAB355535BD3}"/>
              </a:ext>
            </a:extLst>
          </p:cNvPr>
          <p:cNvSpPr txBox="1">
            <a:spLocks noGrp="1"/>
          </p:cNvSpPr>
          <p:nvPr>
            <p:ph type="body" sz="quarter" idx="1"/>
          </p:nvPr>
        </p:nvSpPr>
        <p:spPr/>
        <p:txBody>
          <a:bodyPr/>
          <a:lstStyle/>
          <a:p>
            <a:pPr lvl="0"/>
            <a:r>
              <a:rPr lang="de-DE"/>
              <a:t>Viele individuelle Komponenten arbeiten zusammen um ein gemeinsames Ziel zu erreichen: den Verschluss einer Verletzung. </a:t>
            </a:r>
          </a:p>
          <a:p>
            <a:pPr lvl="0"/>
            <a:r>
              <a:rPr lang="de-DE"/>
              <a:t>Besonders die Kommunikation der Zellen untereinander ist ein wichtiger Mechanismus, um dieses gemeinsame Ziel zu erreichen.</a:t>
            </a:r>
            <a:br>
              <a:rPr lang="de-DE"/>
            </a:br>
            <a:endParaRPr lang="de-DE"/>
          </a:p>
        </p:txBody>
      </p:sp>
      <p:sp>
        <p:nvSpPr>
          <p:cNvPr id="4" name="Foliennummernplatzhalter 3">
            <a:extLst>
              <a:ext uri="{FF2B5EF4-FFF2-40B4-BE49-F238E27FC236}">
                <a16:creationId xmlns:a16="http://schemas.microsoft.com/office/drawing/2014/main" id="{703FA985-43D2-8C6B-2CA9-0C2640B0B374}"/>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D075510-AC9D-4B07-B44C-255733EAC100}" type="slidenum">
              <a:t>22</a:t>
            </a:fld>
            <a:endParaRPr lang="de-DE" sz="1200" b="0" i="0" u="none" strike="noStrike" kern="1200" cap="none" spc="0" baseline="0">
              <a:solidFill>
                <a:srgbClr val="000000"/>
              </a:solidFill>
              <a:uFillTx/>
              <a:latin typeface="Apto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C4DCB0E-E915-48FE-53B3-BBA13A7F0B2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C44FD99-3C11-8EB5-DD65-60257E4C7B1D}"/>
              </a:ext>
            </a:extLst>
          </p:cNvPr>
          <p:cNvSpPr txBox="1">
            <a:spLocks noGrp="1"/>
          </p:cNvSpPr>
          <p:nvPr>
            <p:ph type="body" sz="quarter" idx="1"/>
          </p:nvPr>
        </p:nvSpPr>
        <p:spPr/>
        <p:txBody>
          <a:bodyPr/>
          <a:lstStyle/>
          <a:p>
            <a:pPr lvl="0"/>
            <a:r>
              <a:rPr lang="de-DE"/>
              <a:t>Hier sieht man wie bei einem Schnitt das Endothel, das ist die Innenwand der Ader beschädigt wird.</a:t>
            </a:r>
          </a:p>
        </p:txBody>
      </p:sp>
      <p:sp>
        <p:nvSpPr>
          <p:cNvPr id="4" name="Foliennummernplatzhalter 3">
            <a:extLst>
              <a:ext uri="{FF2B5EF4-FFF2-40B4-BE49-F238E27FC236}">
                <a16:creationId xmlns:a16="http://schemas.microsoft.com/office/drawing/2014/main" id="{1FFFEFDC-B47D-1A17-1F9B-FD0D9AE25F88}"/>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0F7765D1-7DF6-47C0-B9D0-1AAC96FB94F8}" type="slidenum">
              <a:t>4</a:t>
            </a:fld>
            <a:endParaRPr lang="de-DE" sz="1200" b="0" i="0" u="none" strike="noStrike" kern="1200" cap="none" spc="0" baseline="0">
              <a:solidFill>
                <a:srgbClr val="000000"/>
              </a:solidFill>
              <a:uFillTx/>
              <a:latin typeface="Apto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D3DF8409-176A-05EE-A4E1-61F3AC5192D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D55598A-F4FF-AF93-1A43-07DEB00C6B64}"/>
              </a:ext>
            </a:extLst>
          </p:cNvPr>
          <p:cNvSpPr txBox="1">
            <a:spLocks noGrp="1"/>
          </p:cNvSpPr>
          <p:nvPr>
            <p:ph type="body" sz="quarter" idx="1"/>
          </p:nvPr>
        </p:nvSpPr>
        <p:spPr/>
        <p:txBody>
          <a:bodyPr/>
          <a:lstStyle/>
          <a:p>
            <a:pPr lvl="0"/>
            <a:r>
              <a:rPr lang="de-DE"/>
              <a:t>Hier sieht man wie bei einem Schnitt das Endothel, das ist die Innenwand der Ader beschädigt wird.</a:t>
            </a:r>
          </a:p>
        </p:txBody>
      </p:sp>
      <p:sp>
        <p:nvSpPr>
          <p:cNvPr id="4" name="Foliennummernplatzhalter 3">
            <a:extLst>
              <a:ext uri="{FF2B5EF4-FFF2-40B4-BE49-F238E27FC236}">
                <a16:creationId xmlns:a16="http://schemas.microsoft.com/office/drawing/2014/main" id="{1AC71921-F12C-30DC-2321-CE90D2A55D34}"/>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E6811B9-DA72-41E0-8DE8-2A26AA2D2A92}" type="slidenum">
              <a:t>5</a:t>
            </a:fld>
            <a:endParaRPr lang="de-DE" sz="1200" b="0" i="0" u="none" strike="noStrike" kern="1200" cap="none" spc="0" baseline="0">
              <a:solidFill>
                <a:srgbClr val="000000"/>
              </a:solidFill>
              <a:uFillTx/>
              <a:latin typeface="Apto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F90AF16-5706-CCE4-C5D6-119153510137}"/>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9D2EB71-05A3-D1A3-EDEF-569F662B921D}"/>
              </a:ext>
            </a:extLst>
          </p:cNvPr>
          <p:cNvSpPr txBox="1">
            <a:spLocks noGrp="1"/>
          </p:cNvSpPr>
          <p:nvPr>
            <p:ph type="body" sz="quarter" idx="1"/>
          </p:nvPr>
        </p:nvSpPr>
        <p:spPr/>
        <p:txBody>
          <a:bodyPr/>
          <a:lstStyle/>
          <a:p>
            <a:pPr lvl="0"/>
            <a:r>
              <a:rPr lang="de-DE"/>
              <a:t>Es werden sonst verborgene Stoffe freigelegt. Kollagen und Fibronektin</a:t>
            </a:r>
          </a:p>
        </p:txBody>
      </p:sp>
      <p:sp>
        <p:nvSpPr>
          <p:cNvPr id="4" name="Foliennummernplatzhalter 3">
            <a:extLst>
              <a:ext uri="{FF2B5EF4-FFF2-40B4-BE49-F238E27FC236}">
                <a16:creationId xmlns:a16="http://schemas.microsoft.com/office/drawing/2014/main" id="{E5E0B467-243C-4E3D-D96B-3B65025502DA}"/>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F60836B-DD97-4F4B-8C69-858EF94F35AE}" type="slidenum">
              <a:t>6</a:t>
            </a:fld>
            <a:endParaRPr lang="de-DE" sz="1200" b="0" i="0" u="none" strike="noStrike" kern="1200" cap="none" spc="0" baseline="0">
              <a:solidFill>
                <a:srgbClr val="000000"/>
              </a:solidFill>
              <a:uFillTx/>
              <a:latin typeface="Apto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CD1FA03-E5EC-7CAD-8EDC-E2C195F3F78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C2392EF-BE11-4BCD-C2F9-AABA0D7C040F}"/>
              </a:ext>
            </a:extLst>
          </p:cNvPr>
          <p:cNvSpPr txBox="1">
            <a:spLocks noGrp="1"/>
          </p:cNvSpPr>
          <p:nvPr>
            <p:ph type="body" sz="quarter" idx="1"/>
          </p:nvPr>
        </p:nvSpPr>
        <p:spPr/>
        <p:txBody>
          <a:bodyPr/>
          <a:lstStyle/>
          <a:p>
            <a:pPr lvl="0"/>
            <a:r>
              <a:rPr lang="de-DE"/>
              <a:t>Maßgeblich für den Verschluss der Wunde sind die Thrombozyten – die Blutplättchen. Sie lagern sich an die Wundränder und an einander an und verschließen so die Wunde.</a:t>
            </a:r>
            <a:br>
              <a:rPr lang="de-DE"/>
            </a:br>
            <a:r>
              <a:rPr lang="de-DE"/>
              <a:t>Nach diesem groben Überblick möchte ich den Vorgang nun etwas genauer darstellen. Dafür schauen wir uns die Thrombozyten etwas genauer an:</a:t>
            </a:r>
          </a:p>
        </p:txBody>
      </p:sp>
      <p:sp>
        <p:nvSpPr>
          <p:cNvPr id="4" name="Foliennummernplatzhalter 3">
            <a:extLst>
              <a:ext uri="{FF2B5EF4-FFF2-40B4-BE49-F238E27FC236}">
                <a16:creationId xmlns:a16="http://schemas.microsoft.com/office/drawing/2014/main" id="{C7548333-73CC-FC76-647D-460EFB4D978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DA28204-5D92-418E-8F1B-85A9D50FC137}" type="slidenum">
              <a:t>7</a:t>
            </a:fld>
            <a:endParaRPr lang="de-DE" sz="1200" b="0" i="0" u="none" strike="noStrike" kern="1200" cap="none" spc="0" baseline="0">
              <a:solidFill>
                <a:srgbClr val="000000"/>
              </a:solidFill>
              <a:uFillTx/>
              <a:latin typeface="Apto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355FBEE-0CEB-0B80-268F-FA8C255C0EC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FC902CA-4059-6D67-45E1-4A667338E076}"/>
              </a:ext>
            </a:extLst>
          </p:cNvPr>
          <p:cNvSpPr txBox="1">
            <a:spLocks noGrp="1"/>
          </p:cNvSpPr>
          <p:nvPr>
            <p:ph type="body" sz="quarter" idx="1"/>
          </p:nvPr>
        </p:nvSpPr>
        <p:spPr/>
        <p:txBody>
          <a:bodyPr/>
          <a:lstStyle/>
          <a:p>
            <a:endParaRPr lang="en-DE"/>
          </a:p>
        </p:txBody>
      </p:sp>
      <p:sp>
        <p:nvSpPr>
          <p:cNvPr id="4" name="Foliennummernplatzhalter 3">
            <a:extLst>
              <a:ext uri="{FF2B5EF4-FFF2-40B4-BE49-F238E27FC236}">
                <a16:creationId xmlns:a16="http://schemas.microsoft.com/office/drawing/2014/main" id="{7E179614-1CD1-535E-237F-9078D35CA36A}"/>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611FE67-0252-4DB2-8EF0-4B5DDBCBA5DA}" type="slidenum">
              <a:t>8</a:t>
            </a:fld>
            <a:endParaRPr lang="de-DE" sz="1200" b="0" i="0" u="none" strike="noStrike" kern="1200" cap="none" spc="0" baseline="0">
              <a:solidFill>
                <a:srgbClr val="000000"/>
              </a:solidFill>
              <a:uFillTx/>
              <a:latin typeface="Apto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8A2C2E9-607B-C63E-3A9D-3EC4415E76D1}"/>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1286685-396F-E952-4005-F33DC11209F0}"/>
              </a:ext>
            </a:extLst>
          </p:cNvPr>
          <p:cNvSpPr txBox="1">
            <a:spLocks noGrp="1"/>
          </p:cNvSpPr>
          <p:nvPr>
            <p:ph type="body" sz="quarter" idx="1"/>
          </p:nvPr>
        </p:nvSpPr>
        <p:spPr/>
        <p:txBody>
          <a:bodyPr/>
          <a:lstStyle/>
          <a:p>
            <a:pPr lvl="0"/>
            <a:r>
              <a:rPr lang="de-DE"/>
              <a:t>Hier sieht man im Vergleich die Anzahl der Thrombozyten mit den Erythrozyten. Der Referenzwert der Erythrozyten ist 4,3 – 5,9 Mio/µl. Das sind etwa 1000 mal so viele Erythrozyten wie Thrombozyten.</a:t>
            </a:r>
            <a:br>
              <a:rPr lang="de-DE"/>
            </a:br>
            <a:r>
              <a:rPr lang="de-DE"/>
              <a:t>Beim größenvergleich sieht man, dass Erythrozyten größer sind als Thrombozyten. Sie haben eine Größe von etwa 7,5 µm.</a:t>
            </a:r>
            <a:br>
              <a:rPr lang="de-DE"/>
            </a:br>
            <a:r>
              <a:rPr lang="de-DE"/>
              <a:t>Anmerkung: Keine normalen Erythrozyten – Targetzellen (etwas kleiner), Erkrankung hier: Thalassämie. </a:t>
            </a:r>
          </a:p>
        </p:txBody>
      </p:sp>
      <p:sp>
        <p:nvSpPr>
          <p:cNvPr id="4" name="Foliennummernplatzhalter 3">
            <a:extLst>
              <a:ext uri="{FF2B5EF4-FFF2-40B4-BE49-F238E27FC236}">
                <a16:creationId xmlns:a16="http://schemas.microsoft.com/office/drawing/2014/main" id="{140524EA-BC2B-C087-50E9-2F642ACD189D}"/>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45232D6-8D28-44AF-8A98-1E9400CD0CA1}" type="slidenum">
              <a:t>9</a:t>
            </a:fld>
            <a:endParaRPr lang="de-DE" sz="1200" b="0" i="0" u="none" strike="noStrike" kern="1200" cap="none" spc="0" baseline="0">
              <a:solidFill>
                <a:srgbClr val="000000"/>
              </a:solidFill>
              <a:uFillTx/>
              <a:latin typeface="Apto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BEC6416-3681-89F4-E7D9-5B22EF1BEB2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80383AF2-3771-19AB-BFE4-71878740979C}"/>
              </a:ext>
            </a:extLst>
          </p:cNvPr>
          <p:cNvSpPr txBox="1">
            <a:spLocks noGrp="1"/>
          </p:cNvSpPr>
          <p:nvPr>
            <p:ph type="body" sz="quarter" idx="1"/>
          </p:nvPr>
        </p:nvSpPr>
        <p:spPr/>
        <p:txBody>
          <a:bodyPr/>
          <a:lstStyle/>
          <a:p>
            <a:pPr lvl="0"/>
            <a:r>
              <a:rPr lang="de-DE"/>
              <a:t>Thrombozyten inaktiv : flach und rund</a:t>
            </a:r>
          </a:p>
          <a:p>
            <a:pPr lvl="0"/>
            <a:r>
              <a:rPr lang="de-DE"/>
              <a:t>Thrombozyten aktiv: sphärisch mit Pseudopodien</a:t>
            </a:r>
            <a:br>
              <a:rPr lang="de-DE"/>
            </a:br>
            <a:r>
              <a:rPr lang="de-DE"/>
              <a:t>Können sich besser aneinander anhaften.</a:t>
            </a:r>
            <a:br>
              <a:rPr lang="de-DE"/>
            </a:br>
            <a:r>
              <a:rPr lang="de-DE"/>
              <a:t>Aber wie geschieht so eine Aktivierung der Thrombozyten?</a:t>
            </a:r>
          </a:p>
        </p:txBody>
      </p:sp>
      <p:sp>
        <p:nvSpPr>
          <p:cNvPr id="4" name="Foliennummernplatzhalter 3">
            <a:extLst>
              <a:ext uri="{FF2B5EF4-FFF2-40B4-BE49-F238E27FC236}">
                <a16:creationId xmlns:a16="http://schemas.microsoft.com/office/drawing/2014/main" id="{8259ED2A-8948-2FE7-9911-14B5B1E471DE}"/>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2AC4C4A-8139-4B19-B3BF-7A978B38BA5B}" type="slidenum">
              <a:t>10</a:t>
            </a:fld>
            <a:endParaRPr lang="de-DE" sz="1200" b="0" i="0" u="none" strike="noStrike" kern="1200" cap="none" spc="0" baseline="0">
              <a:solidFill>
                <a:srgbClr val="000000"/>
              </a:solidFill>
              <a:uFillTx/>
              <a:latin typeface="Apto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27668F17-E8EC-CBAA-B6A1-CE0313028E1A}"/>
              </a:ext>
            </a:extLst>
          </p:cNvPr>
          <p:cNvSpPr txBox="1">
            <a:spLocks noGrp="1"/>
          </p:cNvSpPr>
          <p:nvPr>
            <p:ph type="dt" sz="half" idx="7"/>
          </p:nvPr>
        </p:nvSpPr>
        <p:spPr/>
        <p:txBody>
          <a:bodyPr/>
          <a:lstStyle>
            <a:lvl1pPr>
              <a:defRPr/>
            </a:lvl1pPr>
          </a:lstStyle>
          <a:p>
            <a:fld id="{7BC1C34B-B271-4681-BCE6-68823C026BD6}" type="datetimeFigureOut">
              <a:rPr lang="en-DE" smtClean="0"/>
              <a:t>10/23/2025</a:t>
            </a:fld>
            <a:endParaRPr lang="en-DE"/>
          </a:p>
        </p:txBody>
      </p:sp>
      <p:sp>
        <p:nvSpPr>
          <p:cNvPr id="3" name="Footer Placeholder 4">
            <a:extLst>
              <a:ext uri="{FF2B5EF4-FFF2-40B4-BE49-F238E27FC236}">
                <a16:creationId xmlns:a16="http://schemas.microsoft.com/office/drawing/2014/main" id="{EAA3870E-1E89-82FE-4AC0-1594C9FC256E}"/>
              </a:ext>
            </a:extLst>
          </p:cNvPr>
          <p:cNvSpPr txBox="1">
            <a:spLocks noGrp="1"/>
          </p:cNvSpPr>
          <p:nvPr>
            <p:ph type="ftr" sz="quarter" idx="9"/>
          </p:nvPr>
        </p:nvSpPr>
        <p:spPr/>
        <p:txBody>
          <a:bodyPr/>
          <a:lstStyle>
            <a:lvl1pPr>
              <a:defRPr/>
            </a:lvl1pPr>
          </a:lstStyle>
          <a:p>
            <a:endParaRPr lang="en-DE"/>
          </a:p>
        </p:txBody>
      </p:sp>
      <p:sp>
        <p:nvSpPr>
          <p:cNvPr id="4" name="Slide Number Placeholder 5">
            <a:extLst>
              <a:ext uri="{FF2B5EF4-FFF2-40B4-BE49-F238E27FC236}">
                <a16:creationId xmlns:a16="http://schemas.microsoft.com/office/drawing/2014/main" id="{455329F5-33E8-FF3C-432C-B1B979D2FADC}"/>
              </a:ext>
            </a:extLst>
          </p:cNvPr>
          <p:cNvSpPr txBox="1">
            <a:spLocks noGrp="1"/>
          </p:cNvSpPr>
          <p:nvPr>
            <p:ph type="sldNum" sz="quarter" idx="8"/>
          </p:nvPr>
        </p:nvSpPr>
        <p:spPr/>
        <p:txBody>
          <a:bodyPr/>
          <a:lstStyle>
            <a:lvl1pPr>
              <a:defRPr/>
            </a:lvl1pPr>
          </a:lstStyle>
          <a:p>
            <a:fld id="{7652CC5E-79FA-4CCE-835D-FB19F2C4F952}" type="slidenum">
              <a:rPr lang="en-DE" smtClean="0"/>
              <a:t>‹Nr.›</a:t>
            </a:fld>
            <a:endParaRPr lang="en-DE"/>
          </a:p>
        </p:txBody>
      </p:sp>
    </p:spTree>
    <p:extLst>
      <p:ext uri="{BB962C8B-B14F-4D97-AF65-F5344CB8AC3E}">
        <p14:creationId xmlns:p14="http://schemas.microsoft.com/office/powerpoint/2010/main" val="1231007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6F10C766-9D75-B9CE-E310-A4C27E6EECE0}"/>
              </a:ext>
            </a:extLst>
          </p:cNvPr>
          <p:cNvSpPr txBox="1">
            <a:spLocks noGrp="1"/>
          </p:cNvSpPr>
          <p:nvPr>
            <p:ph type="dt" sz="half" idx="7"/>
          </p:nvPr>
        </p:nvSpPr>
        <p:spPr/>
        <p:txBody>
          <a:bodyPr/>
          <a:lstStyle>
            <a:lvl1pPr>
              <a:defRPr/>
            </a:lvl1pPr>
          </a:lstStyle>
          <a:p>
            <a:fld id="{7BC1C34B-B271-4681-BCE6-68823C026BD6}" type="datetimeFigureOut">
              <a:rPr lang="en-DE" smtClean="0"/>
              <a:t>10/23/2025</a:t>
            </a:fld>
            <a:endParaRPr lang="en-DE"/>
          </a:p>
        </p:txBody>
      </p:sp>
      <p:sp>
        <p:nvSpPr>
          <p:cNvPr id="3" name="Footer Placeholder 4">
            <a:extLst>
              <a:ext uri="{FF2B5EF4-FFF2-40B4-BE49-F238E27FC236}">
                <a16:creationId xmlns:a16="http://schemas.microsoft.com/office/drawing/2014/main" id="{E12DFF31-D162-E4B8-2376-C6E355E23D7F}"/>
              </a:ext>
            </a:extLst>
          </p:cNvPr>
          <p:cNvSpPr txBox="1">
            <a:spLocks noGrp="1"/>
          </p:cNvSpPr>
          <p:nvPr>
            <p:ph type="ftr" sz="quarter" idx="9"/>
          </p:nvPr>
        </p:nvSpPr>
        <p:spPr/>
        <p:txBody>
          <a:bodyPr/>
          <a:lstStyle>
            <a:lvl1pPr>
              <a:defRPr/>
            </a:lvl1pPr>
          </a:lstStyle>
          <a:p>
            <a:endParaRPr lang="en-DE"/>
          </a:p>
        </p:txBody>
      </p:sp>
      <p:sp>
        <p:nvSpPr>
          <p:cNvPr id="4" name="Slide Number Placeholder 5">
            <a:extLst>
              <a:ext uri="{FF2B5EF4-FFF2-40B4-BE49-F238E27FC236}">
                <a16:creationId xmlns:a16="http://schemas.microsoft.com/office/drawing/2014/main" id="{7AB5960E-A262-E38A-E340-CC13A804A621}"/>
              </a:ext>
            </a:extLst>
          </p:cNvPr>
          <p:cNvSpPr txBox="1">
            <a:spLocks noGrp="1"/>
          </p:cNvSpPr>
          <p:nvPr>
            <p:ph type="sldNum" sz="quarter" idx="8"/>
          </p:nvPr>
        </p:nvSpPr>
        <p:spPr/>
        <p:txBody>
          <a:bodyPr/>
          <a:lstStyle>
            <a:lvl1pPr>
              <a:defRPr/>
            </a:lvl1pPr>
          </a:lstStyle>
          <a:p>
            <a:fld id="{7652CC5E-79FA-4CCE-835D-FB19F2C4F952}" type="slidenum">
              <a:rPr lang="en-DE" smtClean="0"/>
              <a:t>‹Nr.›</a:t>
            </a:fld>
            <a:endParaRPr lang="en-DE"/>
          </a:p>
        </p:txBody>
      </p:sp>
    </p:spTree>
    <p:extLst>
      <p:ext uri="{BB962C8B-B14F-4D97-AF65-F5344CB8AC3E}">
        <p14:creationId xmlns:p14="http://schemas.microsoft.com/office/powerpoint/2010/main" val="3242995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158462E-214A-7F96-C033-3359F2466C3E}"/>
              </a:ext>
            </a:extLst>
          </p:cNvPr>
          <p:cNvSpPr txBox="1">
            <a:spLocks noGrp="1"/>
          </p:cNvSpPr>
          <p:nvPr>
            <p:ph type="dt" sz="half" idx="7"/>
          </p:nvPr>
        </p:nvSpPr>
        <p:spPr/>
        <p:txBody>
          <a:bodyPr/>
          <a:lstStyle>
            <a:lvl1pPr>
              <a:defRPr/>
            </a:lvl1pPr>
          </a:lstStyle>
          <a:p>
            <a:fld id="{7BC1C34B-B271-4681-BCE6-68823C026BD6}" type="datetimeFigureOut">
              <a:rPr lang="en-DE" smtClean="0"/>
              <a:t>10/23/2025</a:t>
            </a:fld>
            <a:endParaRPr lang="en-DE"/>
          </a:p>
        </p:txBody>
      </p:sp>
      <p:sp>
        <p:nvSpPr>
          <p:cNvPr id="3" name="Footer Placeholder 4">
            <a:extLst>
              <a:ext uri="{FF2B5EF4-FFF2-40B4-BE49-F238E27FC236}">
                <a16:creationId xmlns:a16="http://schemas.microsoft.com/office/drawing/2014/main" id="{33C674D7-460B-87D2-A4A1-8BE28C4305F0}"/>
              </a:ext>
            </a:extLst>
          </p:cNvPr>
          <p:cNvSpPr txBox="1">
            <a:spLocks noGrp="1"/>
          </p:cNvSpPr>
          <p:nvPr>
            <p:ph type="ftr" sz="quarter" idx="9"/>
          </p:nvPr>
        </p:nvSpPr>
        <p:spPr/>
        <p:txBody>
          <a:bodyPr/>
          <a:lstStyle>
            <a:lvl1pPr>
              <a:defRPr/>
            </a:lvl1pPr>
          </a:lstStyle>
          <a:p>
            <a:endParaRPr lang="en-DE"/>
          </a:p>
        </p:txBody>
      </p:sp>
      <p:sp>
        <p:nvSpPr>
          <p:cNvPr id="4" name="Slide Number Placeholder 5">
            <a:extLst>
              <a:ext uri="{FF2B5EF4-FFF2-40B4-BE49-F238E27FC236}">
                <a16:creationId xmlns:a16="http://schemas.microsoft.com/office/drawing/2014/main" id="{22C3EF5A-7807-ED65-AFEB-DBA3F1580EE0}"/>
              </a:ext>
            </a:extLst>
          </p:cNvPr>
          <p:cNvSpPr txBox="1">
            <a:spLocks noGrp="1"/>
          </p:cNvSpPr>
          <p:nvPr>
            <p:ph type="sldNum" sz="quarter" idx="8"/>
          </p:nvPr>
        </p:nvSpPr>
        <p:spPr/>
        <p:txBody>
          <a:bodyPr/>
          <a:lstStyle>
            <a:lvl1pPr>
              <a:defRPr/>
            </a:lvl1pPr>
          </a:lstStyle>
          <a:p>
            <a:fld id="{7652CC5E-79FA-4CCE-835D-FB19F2C4F952}" type="slidenum">
              <a:rPr lang="en-DE" smtClean="0"/>
              <a:t>‹Nr.›</a:t>
            </a:fld>
            <a:endParaRPr lang="en-DE"/>
          </a:p>
        </p:txBody>
      </p:sp>
    </p:spTree>
    <p:extLst>
      <p:ext uri="{BB962C8B-B14F-4D97-AF65-F5344CB8AC3E}">
        <p14:creationId xmlns:p14="http://schemas.microsoft.com/office/powerpoint/2010/main" val="2546975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5BC82DB-33EF-C1F6-F133-AF4C990E4E23}"/>
              </a:ext>
            </a:extLst>
          </p:cNvPr>
          <p:cNvSpPr txBox="1">
            <a:spLocks noGrp="1"/>
          </p:cNvSpPr>
          <p:nvPr>
            <p:ph type="dt" sz="half" idx="7"/>
          </p:nvPr>
        </p:nvSpPr>
        <p:spPr/>
        <p:txBody>
          <a:bodyPr/>
          <a:lstStyle>
            <a:lvl1pPr>
              <a:defRPr/>
            </a:lvl1pPr>
          </a:lstStyle>
          <a:p>
            <a:fld id="{7BC1C34B-B271-4681-BCE6-68823C026BD6}" type="datetimeFigureOut">
              <a:rPr lang="en-DE" smtClean="0"/>
              <a:t>10/23/2025</a:t>
            </a:fld>
            <a:endParaRPr lang="en-DE"/>
          </a:p>
        </p:txBody>
      </p:sp>
      <p:sp>
        <p:nvSpPr>
          <p:cNvPr id="3" name="Footer Placeholder 4">
            <a:extLst>
              <a:ext uri="{FF2B5EF4-FFF2-40B4-BE49-F238E27FC236}">
                <a16:creationId xmlns:a16="http://schemas.microsoft.com/office/drawing/2014/main" id="{19E0D7C2-6D85-0217-D743-D5D11234CCD8}"/>
              </a:ext>
            </a:extLst>
          </p:cNvPr>
          <p:cNvSpPr txBox="1">
            <a:spLocks noGrp="1"/>
          </p:cNvSpPr>
          <p:nvPr>
            <p:ph type="ftr" sz="quarter" idx="9"/>
          </p:nvPr>
        </p:nvSpPr>
        <p:spPr/>
        <p:txBody>
          <a:bodyPr/>
          <a:lstStyle>
            <a:lvl1pPr>
              <a:defRPr/>
            </a:lvl1pPr>
          </a:lstStyle>
          <a:p>
            <a:endParaRPr lang="en-DE"/>
          </a:p>
        </p:txBody>
      </p:sp>
      <p:sp>
        <p:nvSpPr>
          <p:cNvPr id="4" name="Slide Number Placeholder 5">
            <a:extLst>
              <a:ext uri="{FF2B5EF4-FFF2-40B4-BE49-F238E27FC236}">
                <a16:creationId xmlns:a16="http://schemas.microsoft.com/office/drawing/2014/main" id="{D5D35704-C6E0-C6B8-3B0D-AF6972D11130}"/>
              </a:ext>
            </a:extLst>
          </p:cNvPr>
          <p:cNvSpPr txBox="1">
            <a:spLocks noGrp="1"/>
          </p:cNvSpPr>
          <p:nvPr>
            <p:ph type="sldNum" sz="quarter" idx="8"/>
          </p:nvPr>
        </p:nvSpPr>
        <p:spPr/>
        <p:txBody>
          <a:bodyPr/>
          <a:lstStyle>
            <a:lvl1pPr>
              <a:defRPr/>
            </a:lvl1pPr>
          </a:lstStyle>
          <a:p>
            <a:fld id="{7652CC5E-79FA-4CCE-835D-FB19F2C4F952}" type="slidenum">
              <a:rPr lang="en-DE" smtClean="0"/>
              <a:t>‹Nr.›</a:t>
            </a:fld>
            <a:endParaRPr lang="en-DE"/>
          </a:p>
        </p:txBody>
      </p:sp>
    </p:spTree>
    <p:extLst>
      <p:ext uri="{BB962C8B-B14F-4D97-AF65-F5344CB8AC3E}">
        <p14:creationId xmlns:p14="http://schemas.microsoft.com/office/powerpoint/2010/main" val="36107017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EDD7AC80-2BA7-9388-B755-012B9AFC122A}"/>
              </a:ext>
            </a:extLst>
          </p:cNvPr>
          <p:cNvSpPr txBox="1">
            <a:spLocks noGrp="1"/>
          </p:cNvSpPr>
          <p:nvPr>
            <p:ph type="dt" sz="half" idx="7"/>
          </p:nvPr>
        </p:nvSpPr>
        <p:spPr/>
        <p:txBody>
          <a:bodyPr/>
          <a:lstStyle>
            <a:lvl1pPr>
              <a:defRPr/>
            </a:lvl1pPr>
          </a:lstStyle>
          <a:p>
            <a:fld id="{7BC1C34B-B271-4681-BCE6-68823C026BD6}" type="datetimeFigureOut">
              <a:rPr lang="en-DE" smtClean="0"/>
              <a:t>10/23/2025</a:t>
            </a:fld>
            <a:endParaRPr lang="en-DE"/>
          </a:p>
        </p:txBody>
      </p:sp>
      <p:sp>
        <p:nvSpPr>
          <p:cNvPr id="3" name="Footer Placeholder 4">
            <a:extLst>
              <a:ext uri="{FF2B5EF4-FFF2-40B4-BE49-F238E27FC236}">
                <a16:creationId xmlns:a16="http://schemas.microsoft.com/office/drawing/2014/main" id="{E6C3ED37-5174-EC3F-8E1A-CF0753C9EB8A}"/>
              </a:ext>
            </a:extLst>
          </p:cNvPr>
          <p:cNvSpPr txBox="1">
            <a:spLocks noGrp="1"/>
          </p:cNvSpPr>
          <p:nvPr>
            <p:ph type="ftr" sz="quarter" idx="9"/>
          </p:nvPr>
        </p:nvSpPr>
        <p:spPr/>
        <p:txBody>
          <a:bodyPr/>
          <a:lstStyle>
            <a:lvl1pPr>
              <a:defRPr/>
            </a:lvl1pPr>
          </a:lstStyle>
          <a:p>
            <a:endParaRPr lang="en-DE"/>
          </a:p>
        </p:txBody>
      </p:sp>
      <p:sp>
        <p:nvSpPr>
          <p:cNvPr id="4" name="Slide Number Placeholder 5">
            <a:extLst>
              <a:ext uri="{FF2B5EF4-FFF2-40B4-BE49-F238E27FC236}">
                <a16:creationId xmlns:a16="http://schemas.microsoft.com/office/drawing/2014/main" id="{DB7231BF-6918-EC07-AC8E-5C374E542095}"/>
              </a:ext>
            </a:extLst>
          </p:cNvPr>
          <p:cNvSpPr txBox="1">
            <a:spLocks noGrp="1"/>
          </p:cNvSpPr>
          <p:nvPr>
            <p:ph type="sldNum" sz="quarter" idx="8"/>
          </p:nvPr>
        </p:nvSpPr>
        <p:spPr/>
        <p:txBody>
          <a:bodyPr/>
          <a:lstStyle>
            <a:lvl1pPr>
              <a:defRPr/>
            </a:lvl1pPr>
          </a:lstStyle>
          <a:p>
            <a:fld id="{7652CC5E-79FA-4CCE-835D-FB19F2C4F952}" type="slidenum">
              <a:rPr lang="en-DE" smtClean="0"/>
              <a:t>‹Nr.›</a:t>
            </a:fld>
            <a:endParaRPr lang="en-DE"/>
          </a:p>
        </p:txBody>
      </p:sp>
    </p:spTree>
    <p:extLst>
      <p:ext uri="{BB962C8B-B14F-4D97-AF65-F5344CB8AC3E}">
        <p14:creationId xmlns:p14="http://schemas.microsoft.com/office/powerpoint/2010/main" val="3199192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EBC82FA7-1E9A-159F-2DA0-C6DC6156785E}"/>
              </a:ext>
            </a:extLst>
          </p:cNvPr>
          <p:cNvSpPr txBox="1">
            <a:spLocks noGrp="1"/>
          </p:cNvSpPr>
          <p:nvPr>
            <p:ph idx="1"/>
          </p:nvPr>
        </p:nvSpPr>
        <p:spPr>
          <a:xfrm>
            <a:off x="6172200"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3" name="Date Placeholder 4">
            <a:extLst>
              <a:ext uri="{FF2B5EF4-FFF2-40B4-BE49-F238E27FC236}">
                <a16:creationId xmlns:a16="http://schemas.microsoft.com/office/drawing/2014/main" id="{AE7D7287-1865-6267-DF5C-EBD67FDC9C9E}"/>
              </a:ext>
            </a:extLst>
          </p:cNvPr>
          <p:cNvSpPr txBox="1">
            <a:spLocks noGrp="1"/>
          </p:cNvSpPr>
          <p:nvPr>
            <p:ph type="dt" sz="half" idx="7"/>
          </p:nvPr>
        </p:nvSpPr>
        <p:spPr/>
        <p:txBody>
          <a:bodyPr/>
          <a:lstStyle>
            <a:lvl1pPr>
              <a:defRPr/>
            </a:lvl1pPr>
          </a:lstStyle>
          <a:p>
            <a:fld id="{7BC1C34B-B271-4681-BCE6-68823C026BD6}" type="datetimeFigureOut">
              <a:rPr lang="en-DE" smtClean="0"/>
              <a:t>10/23/2025</a:t>
            </a:fld>
            <a:endParaRPr lang="en-DE"/>
          </a:p>
        </p:txBody>
      </p:sp>
      <p:sp>
        <p:nvSpPr>
          <p:cNvPr id="4" name="Footer Placeholder 5">
            <a:extLst>
              <a:ext uri="{FF2B5EF4-FFF2-40B4-BE49-F238E27FC236}">
                <a16:creationId xmlns:a16="http://schemas.microsoft.com/office/drawing/2014/main" id="{80F28AC5-91B0-B244-56BB-2989A70DFF30}"/>
              </a:ext>
            </a:extLst>
          </p:cNvPr>
          <p:cNvSpPr txBox="1">
            <a:spLocks noGrp="1"/>
          </p:cNvSpPr>
          <p:nvPr>
            <p:ph type="ftr" sz="quarter" idx="9"/>
          </p:nvPr>
        </p:nvSpPr>
        <p:spPr/>
        <p:txBody>
          <a:bodyPr/>
          <a:lstStyle>
            <a:lvl1pPr>
              <a:defRPr/>
            </a:lvl1pPr>
          </a:lstStyle>
          <a:p>
            <a:endParaRPr lang="en-DE"/>
          </a:p>
        </p:txBody>
      </p:sp>
      <p:sp>
        <p:nvSpPr>
          <p:cNvPr id="5" name="Slide Number Placeholder 6">
            <a:extLst>
              <a:ext uri="{FF2B5EF4-FFF2-40B4-BE49-F238E27FC236}">
                <a16:creationId xmlns:a16="http://schemas.microsoft.com/office/drawing/2014/main" id="{A48BBFB9-A668-67DE-85FF-C6DA8629F4CC}"/>
              </a:ext>
            </a:extLst>
          </p:cNvPr>
          <p:cNvSpPr txBox="1">
            <a:spLocks noGrp="1"/>
          </p:cNvSpPr>
          <p:nvPr>
            <p:ph type="sldNum" sz="quarter" idx="8"/>
          </p:nvPr>
        </p:nvSpPr>
        <p:spPr/>
        <p:txBody>
          <a:bodyPr/>
          <a:lstStyle>
            <a:lvl1pPr>
              <a:defRPr/>
            </a:lvl1pPr>
          </a:lstStyle>
          <a:p>
            <a:fld id="{7652CC5E-79FA-4CCE-835D-FB19F2C4F952}" type="slidenum">
              <a:rPr lang="en-DE" smtClean="0"/>
              <a:t>‹Nr.›</a:t>
            </a:fld>
            <a:endParaRPr lang="en-DE"/>
          </a:p>
        </p:txBody>
      </p:sp>
    </p:spTree>
    <p:extLst>
      <p:ext uri="{BB962C8B-B14F-4D97-AF65-F5344CB8AC3E}">
        <p14:creationId xmlns:p14="http://schemas.microsoft.com/office/powerpoint/2010/main" val="3251525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7995EDCC-55D3-4713-8B64-28D8D5A1A363}"/>
              </a:ext>
            </a:extLst>
          </p:cNvPr>
          <p:cNvSpPr txBox="1">
            <a:spLocks noGrp="1"/>
          </p:cNvSpPr>
          <p:nvPr>
            <p:ph idx="2"/>
          </p:nvPr>
        </p:nvSpPr>
        <p:spPr>
          <a:xfrm>
            <a:off x="839784" y="2667003"/>
            <a:ext cx="5157782" cy="3522661"/>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3" name="Text Placeholder 4">
            <a:extLst>
              <a:ext uri="{FF2B5EF4-FFF2-40B4-BE49-F238E27FC236}">
                <a16:creationId xmlns:a16="http://schemas.microsoft.com/office/drawing/2014/main" id="{66EEC0DF-E099-53B9-942F-193925D6D24D}"/>
              </a:ext>
            </a:extLst>
          </p:cNvPr>
          <p:cNvSpPr txBox="1">
            <a:spLocks noGrp="1"/>
          </p:cNvSpPr>
          <p:nvPr>
            <p:ph type="body" idx="1"/>
          </p:nvPr>
        </p:nvSpPr>
        <p:spPr>
          <a:xfrm>
            <a:off x="6172200" y="1752603"/>
            <a:ext cx="5183184" cy="823910"/>
          </a:xfrm>
        </p:spPr>
        <p:txBody>
          <a:bodyPr anchor="b"/>
          <a:lstStyle>
            <a:lvl1pPr marL="0" indent="0">
              <a:buNone/>
              <a:defRPr sz="2400" b="1"/>
            </a:lvl1pPr>
          </a:lstStyle>
          <a:p>
            <a:pPr lvl="0"/>
            <a:r>
              <a:rPr lang="de-DE"/>
              <a:t>Mastertextformat bearbeiten</a:t>
            </a:r>
          </a:p>
        </p:txBody>
      </p:sp>
      <p:sp>
        <p:nvSpPr>
          <p:cNvPr id="4" name="Content Placeholder 5">
            <a:extLst>
              <a:ext uri="{FF2B5EF4-FFF2-40B4-BE49-F238E27FC236}">
                <a16:creationId xmlns:a16="http://schemas.microsoft.com/office/drawing/2014/main" id="{7904ECF2-D5AA-EC26-BCCC-56E31805E87E}"/>
              </a:ext>
            </a:extLst>
          </p:cNvPr>
          <p:cNvSpPr txBox="1">
            <a:spLocks noGrp="1"/>
          </p:cNvSpPr>
          <p:nvPr>
            <p:ph idx="4"/>
          </p:nvPr>
        </p:nvSpPr>
        <p:spPr>
          <a:xfrm>
            <a:off x="6172200" y="2667003"/>
            <a:ext cx="5183184" cy="3522661"/>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e Placeholder 6">
            <a:extLst>
              <a:ext uri="{FF2B5EF4-FFF2-40B4-BE49-F238E27FC236}">
                <a16:creationId xmlns:a16="http://schemas.microsoft.com/office/drawing/2014/main" id="{DA8A0B5E-4FC1-4254-F4D7-42E6E5E3CF79}"/>
              </a:ext>
            </a:extLst>
          </p:cNvPr>
          <p:cNvSpPr txBox="1">
            <a:spLocks noGrp="1"/>
          </p:cNvSpPr>
          <p:nvPr>
            <p:ph type="dt" sz="half" idx="7"/>
          </p:nvPr>
        </p:nvSpPr>
        <p:spPr/>
        <p:txBody>
          <a:bodyPr/>
          <a:lstStyle>
            <a:lvl1pPr>
              <a:defRPr/>
            </a:lvl1pPr>
          </a:lstStyle>
          <a:p>
            <a:fld id="{7BC1C34B-B271-4681-BCE6-68823C026BD6}" type="datetimeFigureOut">
              <a:rPr lang="en-DE" smtClean="0"/>
              <a:t>10/23/2025</a:t>
            </a:fld>
            <a:endParaRPr lang="en-DE"/>
          </a:p>
        </p:txBody>
      </p:sp>
      <p:sp>
        <p:nvSpPr>
          <p:cNvPr id="6" name="Footer Placeholder 7">
            <a:extLst>
              <a:ext uri="{FF2B5EF4-FFF2-40B4-BE49-F238E27FC236}">
                <a16:creationId xmlns:a16="http://schemas.microsoft.com/office/drawing/2014/main" id="{51D23614-84D1-7B9E-780C-426B0C04384F}"/>
              </a:ext>
            </a:extLst>
          </p:cNvPr>
          <p:cNvSpPr txBox="1">
            <a:spLocks noGrp="1"/>
          </p:cNvSpPr>
          <p:nvPr>
            <p:ph type="ftr" sz="quarter" idx="9"/>
          </p:nvPr>
        </p:nvSpPr>
        <p:spPr/>
        <p:txBody>
          <a:bodyPr/>
          <a:lstStyle>
            <a:lvl1pPr>
              <a:defRPr/>
            </a:lvl1pPr>
          </a:lstStyle>
          <a:p>
            <a:endParaRPr lang="en-DE"/>
          </a:p>
        </p:txBody>
      </p:sp>
      <p:sp>
        <p:nvSpPr>
          <p:cNvPr id="7" name="Slide Number Placeholder 8">
            <a:extLst>
              <a:ext uri="{FF2B5EF4-FFF2-40B4-BE49-F238E27FC236}">
                <a16:creationId xmlns:a16="http://schemas.microsoft.com/office/drawing/2014/main" id="{5679F81F-9A20-3B99-0F7B-480230ABB160}"/>
              </a:ext>
            </a:extLst>
          </p:cNvPr>
          <p:cNvSpPr txBox="1">
            <a:spLocks noGrp="1"/>
          </p:cNvSpPr>
          <p:nvPr>
            <p:ph type="sldNum" sz="quarter" idx="8"/>
          </p:nvPr>
        </p:nvSpPr>
        <p:spPr/>
        <p:txBody>
          <a:bodyPr/>
          <a:lstStyle>
            <a:lvl1pPr>
              <a:defRPr/>
            </a:lvl1pPr>
          </a:lstStyle>
          <a:p>
            <a:fld id="{7652CC5E-79FA-4CCE-835D-FB19F2C4F952}" type="slidenum">
              <a:rPr lang="en-DE" smtClean="0"/>
              <a:t>‹Nr.›</a:t>
            </a:fld>
            <a:endParaRPr lang="en-DE"/>
          </a:p>
        </p:txBody>
      </p:sp>
    </p:spTree>
    <p:extLst>
      <p:ext uri="{BB962C8B-B14F-4D97-AF65-F5344CB8AC3E}">
        <p14:creationId xmlns:p14="http://schemas.microsoft.com/office/powerpoint/2010/main" val="34454111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2A2B96A4-0922-DE94-5646-3BDF4CB2AED4}"/>
              </a:ext>
            </a:extLst>
          </p:cNvPr>
          <p:cNvSpPr txBox="1">
            <a:spLocks noGrp="1"/>
          </p:cNvSpPr>
          <p:nvPr>
            <p:ph type="ftr" sz="quarter" idx="9"/>
          </p:nvPr>
        </p:nvSpPr>
        <p:spPr/>
        <p:txBody>
          <a:bodyPr/>
          <a:lstStyle>
            <a:lvl1pPr>
              <a:defRPr/>
            </a:lvl1pPr>
          </a:lstStyle>
          <a:p>
            <a:endParaRPr lang="en-DE"/>
          </a:p>
        </p:txBody>
      </p:sp>
      <p:sp>
        <p:nvSpPr>
          <p:cNvPr id="3" name="Slide Number Placeholder 4">
            <a:extLst>
              <a:ext uri="{FF2B5EF4-FFF2-40B4-BE49-F238E27FC236}">
                <a16:creationId xmlns:a16="http://schemas.microsoft.com/office/drawing/2014/main" id="{F05FA4E0-1DB9-8E38-7F9F-BA2AF1EFB366}"/>
              </a:ext>
            </a:extLst>
          </p:cNvPr>
          <p:cNvSpPr txBox="1">
            <a:spLocks noGrp="1"/>
          </p:cNvSpPr>
          <p:nvPr>
            <p:ph type="sldNum" sz="quarter" idx="8"/>
          </p:nvPr>
        </p:nvSpPr>
        <p:spPr/>
        <p:txBody>
          <a:bodyPr/>
          <a:lstStyle>
            <a:lvl1pPr>
              <a:defRPr/>
            </a:lvl1pPr>
          </a:lstStyle>
          <a:p>
            <a:fld id="{7652CC5E-79FA-4CCE-835D-FB19F2C4F952}" type="slidenum">
              <a:rPr lang="en-DE" smtClean="0"/>
              <a:t>‹Nr.›</a:t>
            </a:fld>
            <a:endParaRPr lang="en-DE"/>
          </a:p>
        </p:txBody>
      </p:sp>
    </p:spTree>
    <p:extLst>
      <p:ext uri="{BB962C8B-B14F-4D97-AF65-F5344CB8AC3E}">
        <p14:creationId xmlns:p14="http://schemas.microsoft.com/office/powerpoint/2010/main" val="524051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Slide Number Placeholder 3">
            <a:extLst>
              <a:ext uri="{FF2B5EF4-FFF2-40B4-BE49-F238E27FC236}">
                <a16:creationId xmlns:a16="http://schemas.microsoft.com/office/drawing/2014/main" id="{073D24F9-4C6E-BD65-DCA6-4E152DD5CC8C}"/>
              </a:ext>
            </a:extLst>
          </p:cNvPr>
          <p:cNvSpPr txBox="1">
            <a:spLocks noGrp="1"/>
          </p:cNvSpPr>
          <p:nvPr>
            <p:ph type="sldNum" sz="quarter" idx="8"/>
          </p:nvPr>
        </p:nvSpPr>
        <p:spPr/>
        <p:txBody>
          <a:bodyPr/>
          <a:lstStyle>
            <a:lvl1pPr>
              <a:defRPr/>
            </a:lvl1pPr>
          </a:lstStyle>
          <a:p>
            <a:fld id="{7652CC5E-79FA-4CCE-835D-FB19F2C4F952}" type="slidenum">
              <a:rPr lang="en-DE" smtClean="0"/>
              <a:t>‹Nr.›</a:t>
            </a:fld>
            <a:endParaRPr lang="en-DE"/>
          </a:p>
        </p:txBody>
      </p:sp>
    </p:spTree>
    <p:extLst>
      <p:ext uri="{BB962C8B-B14F-4D97-AF65-F5344CB8AC3E}">
        <p14:creationId xmlns:p14="http://schemas.microsoft.com/office/powerpoint/2010/main" val="290939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E5F4358D-29C4-3B82-3F75-44E3830D6845}"/>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3" name="Date Placeholder 4">
            <a:extLst>
              <a:ext uri="{FF2B5EF4-FFF2-40B4-BE49-F238E27FC236}">
                <a16:creationId xmlns:a16="http://schemas.microsoft.com/office/drawing/2014/main" id="{38946C49-0CFC-CC58-1215-F0FE4A0BB8E1}"/>
              </a:ext>
            </a:extLst>
          </p:cNvPr>
          <p:cNvSpPr txBox="1">
            <a:spLocks noGrp="1"/>
          </p:cNvSpPr>
          <p:nvPr>
            <p:ph type="dt" sz="half" idx="7"/>
          </p:nvPr>
        </p:nvSpPr>
        <p:spPr/>
        <p:txBody>
          <a:bodyPr/>
          <a:lstStyle>
            <a:lvl1pPr>
              <a:defRPr/>
            </a:lvl1pPr>
          </a:lstStyle>
          <a:p>
            <a:fld id="{7BC1C34B-B271-4681-BCE6-68823C026BD6}" type="datetimeFigureOut">
              <a:rPr lang="en-DE" smtClean="0"/>
              <a:t>10/23/2025</a:t>
            </a:fld>
            <a:endParaRPr lang="en-DE"/>
          </a:p>
        </p:txBody>
      </p:sp>
      <p:sp>
        <p:nvSpPr>
          <p:cNvPr id="4" name="Footer Placeholder 5">
            <a:extLst>
              <a:ext uri="{FF2B5EF4-FFF2-40B4-BE49-F238E27FC236}">
                <a16:creationId xmlns:a16="http://schemas.microsoft.com/office/drawing/2014/main" id="{192DABA6-AE2B-F946-0B5F-6B31A500D4EE}"/>
              </a:ext>
            </a:extLst>
          </p:cNvPr>
          <p:cNvSpPr txBox="1">
            <a:spLocks noGrp="1"/>
          </p:cNvSpPr>
          <p:nvPr>
            <p:ph type="ftr" sz="quarter" idx="9"/>
          </p:nvPr>
        </p:nvSpPr>
        <p:spPr/>
        <p:txBody>
          <a:bodyPr/>
          <a:lstStyle>
            <a:lvl1pPr>
              <a:defRPr/>
            </a:lvl1pPr>
          </a:lstStyle>
          <a:p>
            <a:endParaRPr lang="en-DE"/>
          </a:p>
        </p:txBody>
      </p:sp>
      <p:sp>
        <p:nvSpPr>
          <p:cNvPr id="5" name="Slide Number Placeholder 6">
            <a:extLst>
              <a:ext uri="{FF2B5EF4-FFF2-40B4-BE49-F238E27FC236}">
                <a16:creationId xmlns:a16="http://schemas.microsoft.com/office/drawing/2014/main" id="{AD48808E-9F5B-1558-9D78-DD2F33F696FE}"/>
              </a:ext>
            </a:extLst>
          </p:cNvPr>
          <p:cNvSpPr txBox="1">
            <a:spLocks noGrp="1"/>
          </p:cNvSpPr>
          <p:nvPr>
            <p:ph type="sldNum" sz="quarter" idx="8"/>
          </p:nvPr>
        </p:nvSpPr>
        <p:spPr/>
        <p:txBody>
          <a:bodyPr/>
          <a:lstStyle>
            <a:lvl1pPr>
              <a:defRPr/>
            </a:lvl1pPr>
          </a:lstStyle>
          <a:p>
            <a:fld id="{7652CC5E-79FA-4CCE-835D-FB19F2C4F952}" type="slidenum">
              <a:rPr lang="en-DE" smtClean="0"/>
              <a:t>‹Nr.›</a:t>
            </a:fld>
            <a:endParaRPr lang="en-DE"/>
          </a:p>
        </p:txBody>
      </p:sp>
    </p:spTree>
    <p:extLst>
      <p:ext uri="{BB962C8B-B14F-4D97-AF65-F5344CB8AC3E}">
        <p14:creationId xmlns:p14="http://schemas.microsoft.com/office/powerpoint/2010/main" val="3940384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64194910-003A-0D8F-15C5-967A18741164}"/>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3" name="Date Placeholder 4">
            <a:extLst>
              <a:ext uri="{FF2B5EF4-FFF2-40B4-BE49-F238E27FC236}">
                <a16:creationId xmlns:a16="http://schemas.microsoft.com/office/drawing/2014/main" id="{AF0C4F97-B52D-F6F6-2715-86363F79BB48}"/>
              </a:ext>
            </a:extLst>
          </p:cNvPr>
          <p:cNvSpPr txBox="1">
            <a:spLocks noGrp="1"/>
          </p:cNvSpPr>
          <p:nvPr>
            <p:ph type="dt" sz="half" idx="7"/>
          </p:nvPr>
        </p:nvSpPr>
        <p:spPr/>
        <p:txBody>
          <a:bodyPr/>
          <a:lstStyle>
            <a:lvl1pPr>
              <a:defRPr/>
            </a:lvl1pPr>
          </a:lstStyle>
          <a:p>
            <a:fld id="{7BC1C34B-B271-4681-BCE6-68823C026BD6}" type="datetimeFigureOut">
              <a:rPr lang="en-DE" smtClean="0"/>
              <a:t>10/23/2025</a:t>
            </a:fld>
            <a:endParaRPr lang="en-DE"/>
          </a:p>
        </p:txBody>
      </p:sp>
      <p:sp>
        <p:nvSpPr>
          <p:cNvPr id="4" name="Footer Placeholder 5">
            <a:extLst>
              <a:ext uri="{FF2B5EF4-FFF2-40B4-BE49-F238E27FC236}">
                <a16:creationId xmlns:a16="http://schemas.microsoft.com/office/drawing/2014/main" id="{6A80F81F-16D5-5E94-4590-552362402697}"/>
              </a:ext>
            </a:extLst>
          </p:cNvPr>
          <p:cNvSpPr txBox="1">
            <a:spLocks noGrp="1"/>
          </p:cNvSpPr>
          <p:nvPr>
            <p:ph type="ftr" sz="quarter" idx="9"/>
          </p:nvPr>
        </p:nvSpPr>
        <p:spPr/>
        <p:txBody>
          <a:bodyPr/>
          <a:lstStyle>
            <a:lvl1pPr>
              <a:defRPr/>
            </a:lvl1pPr>
          </a:lstStyle>
          <a:p>
            <a:endParaRPr lang="en-DE"/>
          </a:p>
        </p:txBody>
      </p:sp>
      <p:sp>
        <p:nvSpPr>
          <p:cNvPr id="5" name="Slide Number Placeholder 6">
            <a:extLst>
              <a:ext uri="{FF2B5EF4-FFF2-40B4-BE49-F238E27FC236}">
                <a16:creationId xmlns:a16="http://schemas.microsoft.com/office/drawing/2014/main" id="{5232F441-7614-88D4-53CA-31B3681D40BD}"/>
              </a:ext>
            </a:extLst>
          </p:cNvPr>
          <p:cNvSpPr txBox="1">
            <a:spLocks noGrp="1"/>
          </p:cNvSpPr>
          <p:nvPr>
            <p:ph type="sldNum" sz="quarter" idx="8"/>
          </p:nvPr>
        </p:nvSpPr>
        <p:spPr/>
        <p:txBody>
          <a:bodyPr/>
          <a:lstStyle>
            <a:lvl1pPr>
              <a:defRPr/>
            </a:lvl1pPr>
          </a:lstStyle>
          <a:p>
            <a:fld id="{7652CC5E-79FA-4CCE-835D-FB19F2C4F952}" type="slidenum">
              <a:rPr lang="en-DE" smtClean="0"/>
              <a:t>‹Nr.›</a:t>
            </a:fld>
            <a:endParaRPr lang="en-DE"/>
          </a:p>
        </p:txBody>
      </p:sp>
    </p:spTree>
    <p:extLst>
      <p:ext uri="{BB962C8B-B14F-4D97-AF65-F5344CB8AC3E}">
        <p14:creationId xmlns:p14="http://schemas.microsoft.com/office/powerpoint/2010/main" val="1993754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85BB1574-7B9C-844D-836E-F752FDC1A033}"/>
              </a:ext>
              <a:ext uri="{C183D7F6-B498-43B3-948B-1728B52AA6E4}">
                <adec:decorative xmlns:adec="http://schemas.microsoft.com/office/drawing/2017/decorative" val="1"/>
              </a:ext>
            </a:extLst>
          </p:cNvPr>
          <p:cNvSpPr/>
          <p:nvPr/>
        </p:nvSpPr>
        <p:spPr>
          <a:xfrm>
            <a:off x="0" y="0"/>
            <a:ext cx="12191996" cy="6858000"/>
          </a:xfrm>
          <a:prstGeom prst="rect">
            <a:avLst/>
          </a:prstGeom>
          <a:solidFill>
            <a:srgbClr val="651C2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95959"/>
              </a:solidFill>
              <a:uFillTx/>
              <a:latin typeface="AvenirNext LT Pro Medium" pitchFamily="34"/>
            </a:endParaRPr>
          </a:p>
        </p:txBody>
      </p:sp>
      <p:pic>
        <p:nvPicPr>
          <p:cNvPr id="3" name="Picture 39">
            <a:extLst>
              <a:ext uri="{FF2B5EF4-FFF2-40B4-BE49-F238E27FC236}">
                <a16:creationId xmlns:a16="http://schemas.microsoft.com/office/drawing/2014/main" id="{618769D1-BDE2-97D5-1D51-06EC35A0E3A9}"/>
              </a:ext>
            </a:extLst>
          </p:cNvPr>
          <p:cNvPicPr>
            <a:picLocks noChangeAspect="1"/>
          </p:cNvPicPr>
          <p:nvPr/>
        </p:nvPicPr>
        <p:blipFill>
          <a:blip r:embed="rId13">
            <a:alphaModFix amt="35000"/>
          </a:blip>
          <a:stretch>
            <a:fillRect/>
          </a:stretch>
        </p:blipFill>
        <p:spPr>
          <a:xfrm>
            <a:off x="0" y="0"/>
            <a:ext cx="12191996" cy="1392402"/>
          </a:xfrm>
          <a:prstGeom prst="rect">
            <a:avLst/>
          </a:prstGeom>
          <a:noFill/>
          <a:ln cap="flat">
            <a:noFill/>
          </a:ln>
        </p:spPr>
      </p:pic>
      <p:sp>
        <p:nvSpPr>
          <p:cNvPr id="4" name="Title Placeholder 1">
            <a:extLst>
              <a:ext uri="{FF2B5EF4-FFF2-40B4-BE49-F238E27FC236}">
                <a16:creationId xmlns:a16="http://schemas.microsoft.com/office/drawing/2014/main" id="{AE9A10F0-E0F4-07D7-5642-DA79DD7235AB}"/>
              </a:ext>
            </a:extLst>
          </p:cNvPr>
          <p:cNvSpPr txBox="1">
            <a:spLocks noGrp="1"/>
          </p:cNvSpPr>
          <p:nvPr>
            <p:ph type="title"/>
          </p:nvPr>
        </p:nvSpPr>
        <p:spPr>
          <a:xfrm>
            <a:off x="838203" y="425452"/>
            <a:ext cx="10515600" cy="1325559"/>
          </a:xfrm>
          <a:prstGeom prst="rect">
            <a:avLst/>
          </a:prstGeom>
          <a:noFill/>
          <a:ln>
            <a:noFill/>
          </a:ln>
        </p:spPr>
        <p:txBody>
          <a:bodyPr vert="horz" wrap="square" lIns="91440" tIns="45720" rIns="91440" bIns="45720" anchor="ctr" anchorCtr="0" compatLnSpc="1">
            <a:normAutofit/>
          </a:bodyPr>
          <a:lstStyle/>
          <a:p>
            <a:pPr lvl="0"/>
            <a:r>
              <a:rPr lang="de-DE" dirty="0"/>
              <a:t>Mastertitelformat bearbeiten</a:t>
            </a:r>
            <a:endParaRPr lang="en-US" dirty="0"/>
          </a:p>
        </p:txBody>
      </p:sp>
      <p:sp>
        <p:nvSpPr>
          <p:cNvPr id="5" name="Text Placeholder 2">
            <a:extLst>
              <a:ext uri="{FF2B5EF4-FFF2-40B4-BE49-F238E27FC236}">
                <a16:creationId xmlns:a16="http://schemas.microsoft.com/office/drawing/2014/main" id="{F148B2C2-311C-7B06-2CBC-8CE0DFBEB686}"/>
              </a:ext>
            </a:extLst>
          </p:cNvPr>
          <p:cNvSpPr txBox="1">
            <a:spLocks noGrp="1"/>
          </p:cNvSpPr>
          <p:nvPr>
            <p:ph type="body" idx="1"/>
          </p:nvPr>
        </p:nvSpPr>
        <p:spPr>
          <a:xfrm>
            <a:off x="838203" y="1949445"/>
            <a:ext cx="10515600" cy="4195760"/>
          </a:xfrm>
          <a:prstGeom prst="rect">
            <a:avLst/>
          </a:prstGeom>
          <a:noFill/>
          <a:ln>
            <a:noFill/>
          </a:ln>
        </p:spPr>
        <p:txBody>
          <a:bodyPr vert="horz" wrap="square" lIns="91440" tIns="45720" rIns="91440" bIns="45720" anchor="t" anchorCtr="0" compatLnSpc="1">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6" name="Date Placeholder 3">
            <a:extLst>
              <a:ext uri="{FF2B5EF4-FFF2-40B4-BE49-F238E27FC236}">
                <a16:creationId xmlns:a16="http://schemas.microsoft.com/office/drawing/2014/main" id="{70B57624-A2E8-E582-5C26-B4595BBF0B5D}"/>
              </a:ext>
            </a:extLst>
          </p:cNvPr>
          <p:cNvSpPr txBox="1">
            <a:spLocks noGrp="1"/>
          </p:cNvSpPr>
          <p:nvPr>
            <p:ph type="dt" sz="half" idx="2"/>
          </p:nvPr>
        </p:nvSpPr>
        <p:spPr>
          <a:xfrm>
            <a:off x="838203" y="6324603"/>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US" sz="900" b="0" i="0" u="none" strike="noStrike" kern="1200" cap="none" spc="0" baseline="0">
                <a:solidFill>
                  <a:srgbClr val="FFFFFF"/>
                </a:solidFill>
                <a:uFillTx/>
                <a:latin typeface="Avenir Next LT Pro"/>
              </a:defRPr>
            </a:lvl1pPr>
          </a:lstStyle>
          <a:p>
            <a:fld id="{7BC1C34B-B271-4681-BCE6-68823C026BD6}" type="datetimeFigureOut">
              <a:rPr lang="en-DE" smtClean="0"/>
              <a:t>10/23/2025</a:t>
            </a:fld>
            <a:endParaRPr lang="en-DE"/>
          </a:p>
        </p:txBody>
      </p:sp>
      <p:sp>
        <p:nvSpPr>
          <p:cNvPr id="7" name="Footer Placeholder 4">
            <a:extLst>
              <a:ext uri="{FF2B5EF4-FFF2-40B4-BE49-F238E27FC236}">
                <a16:creationId xmlns:a16="http://schemas.microsoft.com/office/drawing/2014/main" id="{5E9957C5-3D3F-8B2E-73ED-142D77060F88}"/>
              </a:ext>
            </a:extLst>
          </p:cNvPr>
          <p:cNvSpPr txBox="1">
            <a:spLocks noGrp="1"/>
          </p:cNvSpPr>
          <p:nvPr>
            <p:ph type="ftr" sz="quarter" idx="3"/>
          </p:nvPr>
        </p:nvSpPr>
        <p:spPr>
          <a:xfrm>
            <a:off x="4038603" y="6324603"/>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US" sz="900" b="0" i="0" u="none" strike="noStrike" kern="1200" cap="none" spc="0" baseline="0">
                <a:solidFill>
                  <a:srgbClr val="FFFFFF"/>
                </a:solidFill>
                <a:uFillTx/>
                <a:latin typeface="Avenir Next LT Pro"/>
              </a:defRPr>
            </a:lvl1pPr>
          </a:lstStyle>
          <a:p>
            <a:endParaRPr lang="en-DE"/>
          </a:p>
        </p:txBody>
      </p:sp>
      <p:sp>
        <p:nvSpPr>
          <p:cNvPr id="8" name="Slide Number Placeholder 5">
            <a:extLst>
              <a:ext uri="{FF2B5EF4-FFF2-40B4-BE49-F238E27FC236}">
                <a16:creationId xmlns:a16="http://schemas.microsoft.com/office/drawing/2014/main" id="{7E909B00-B950-E1DC-7E13-47E69EF5D939}"/>
              </a:ext>
            </a:extLst>
          </p:cNvPr>
          <p:cNvSpPr txBox="1">
            <a:spLocks noGrp="1"/>
          </p:cNvSpPr>
          <p:nvPr>
            <p:ph type="sldNum" sz="quarter" idx="4"/>
          </p:nvPr>
        </p:nvSpPr>
        <p:spPr>
          <a:xfrm>
            <a:off x="8610603" y="6324603"/>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US" sz="900" b="0" i="0" u="none" strike="noStrike" kern="1200" cap="none" spc="0" baseline="0">
                <a:solidFill>
                  <a:srgbClr val="FFFFFF"/>
                </a:solidFill>
                <a:uFillTx/>
                <a:latin typeface="Avenir Next LT Pro"/>
              </a:defRPr>
            </a:lvl1pPr>
          </a:lstStyle>
          <a:p>
            <a:fld id="{7652CC5E-79FA-4CCE-835D-FB19F2C4F952}" type="slidenum">
              <a:rPr lang="en-DE" smtClean="0"/>
              <a:t>‹Nr.›</a:t>
            </a:fld>
            <a:endParaRPr lang="en-DE"/>
          </a:p>
        </p:txBody>
      </p:sp>
    </p:spTree>
    <p:extLst>
      <p:ext uri="{BB962C8B-B14F-4D97-AF65-F5344CB8AC3E}">
        <p14:creationId xmlns:p14="http://schemas.microsoft.com/office/powerpoint/2010/main" val="17271205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0" marR="0" lvl="0" indent="0" algn="l" defTabSz="914400" rtl="0" eaLnBrk="1" fontAlgn="auto" hangingPunct="1">
        <a:lnSpc>
          <a:spcPct val="100000"/>
        </a:lnSpc>
        <a:spcBef>
          <a:spcPts val="0"/>
        </a:spcBef>
        <a:spcAft>
          <a:spcPts val="0"/>
        </a:spcAft>
        <a:buNone/>
        <a:tabLst/>
        <a:defRPr lang="en-US" sz="4400" b="1" i="0" u="none" strike="noStrike" kern="1200" cap="none" spc="0" baseline="0">
          <a:solidFill>
            <a:srgbClr val="FFFFFF"/>
          </a:solidFill>
          <a:uFillTx/>
          <a:latin typeface="Avenir Next LT Pro"/>
        </a:defRPr>
      </a:lvl1pPr>
    </p:titleStyle>
    <p:bodyStyle>
      <a:lvl1pPr marL="228600" marR="0" lvl="0" indent="-228600" algn="l" defTabSz="914400" rtl="0" eaLnBrk="1" fontAlgn="auto" hangingPunct="1">
        <a:lnSpc>
          <a:spcPct val="110000"/>
        </a:lnSpc>
        <a:spcBef>
          <a:spcPts val="1000"/>
        </a:spcBef>
        <a:spcAft>
          <a:spcPts val="0"/>
        </a:spcAft>
        <a:buClr>
          <a:schemeClr val="bg1"/>
        </a:buClr>
        <a:buSzPct val="100000"/>
        <a:buFont typeface="Arial" pitchFamily="34"/>
        <a:buChar char="•"/>
        <a:tabLst/>
        <a:defRPr lang="en-US" sz="2800" b="0" i="0" u="none" strike="noStrike" kern="1200" cap="none" spc="0" baseline="0">
          <a:solidFill>
            <a:srgbClr val="FFFFFF"/>
          </a:solidFill>
          <a:uFillTx/>
          <a:latin typeface="Avenir Next LT Pro"/>
        </a:defRPr>
      </a:lvl1pPr>
      <a:lvl2pPr marL="685800" marR="0" lvl="1" indent="-228600" algn="l" defTabSz="914400" rtl="0" eaLnBrk="1" fontAlgn="auto" hangingPunct="1">
        <a:lnSpc>
          <a:spcPct val="110000"/>
        </a:lnSpc>
        <a:spcBef>
          <a:spcPts val="500"/>
        </a:spcBef>
        <a:spcAft>
          <a:spcPts val="0"/>
        </a:spcAft>
        <a:buClr>
          <a:schemeClr val="bg1"/>
        </a:buClr>
        <a:buSzPct val="100000"/>
        <a:buFont typeface="Arial" pitchFamily="34"/>
        <a:buChar char="•"/>
        <a:tabLst/>
        <a:defRPr lang="en-US" sz="2400" b="0" i="0" u="none" strike="noStrike" kern="1200" cap="none" spc="0" baseline="0">
          <a:solidFill>
            <a:srgbClr val="FFFFFF"/>
          </a:solidFill>
          <a:uFillTx/>
          <a:latin typeface="Avenir Next LT Pro"/>
        </a:defRPr>
      </a:lvl2pPr>
      <a:lvl3pPr marL="1143000" marR="0" lvl="2" indent="-228600" algn="l" defTabSz="914400" rtl="0" eaLnBrk="1" fontAlgn="auto" hangingPunct="1">
        <a:lnSpc>
          <a:spcPct val="110000"/>
        </a:lnSpc>
        <a:spcBef>
          <a:spcPts val="500"/>
        </a:spcBef>
        <a:spcAft>
          <a:spcPts val="0"/>
        </a:spcAft>
        <a:buClr>
          <a:schemeClr val="bg1"/>
        </a:buClr>
        <a:buSzPct val="100000"/>
        <a:buFont typeface="Arial" pitchFamily="34"/>
        <a:buChar char="•"/>
        <a:tabLst/>
        <a:defRPr lang="en-US" sz="2000" b="0" i="0" u="none" strike="noStrike" kern="1200" cap="none" spc="0" baseline="0">
          <a:solidFill>
            <a:srgbClr val="FFFFFF"/>
          </a:solidFill>
          <a:uFillTx/>
          <a:latin typeface="Avenir Next LT Pro"/>
        </a:defRPr>
      </a:lvl3pPr>
      <a:lvl4pPr marL="1600200" marR="0" lvl="3" indent="-228600" algn="l" defTabSz="914400" rtl="0" eaLnBrk="1" fontAlgn="auto" hangingPunct="1">
        <a:lnSpc>
          <a:spcPct val="110000"/>
        </a:lnSpc>
        <a:spcBef>
          <a:spcPts val="500"/>
        </a:spcBef>
        <a:spcAft>
          <a:spcPts val="0"/>
        </a:spcAft>
        <a:buClr>
          <a:schemeClr val="bg1"/>
        </a:buClr>
        <a:buSzPct val="100000"/>
        <a:buFont typeface="Arial" pitchFamily="34"/>
        <a:buChar char="•"/>
        <a:tabLst/>
        <a:defRPr lang="en-US" sz="1800" b="0" i="0" u="none" strike="noStrike" kern="1200" cap="none" spc="0" baseline="0">
          <a:solidFill>
            <a:srgbClr val="FFFFFF"/>
          </a:solidFill>
          <a:uFillTx/>
          <a:latin typeface="Avenir Next LT Pro"/>
        </a:defRPr>
      </a:lvl4pPr>
      <a:lvl5pPr marL="2057400" marR="0" lvl="4" indent="-228600" algn="l" defTabSz="914400" rtl="0" eaLnBrk="1" fontAlgn="auto" hangingPunct="1">
        <a:lnSpc>
          <a:spcPct val="110000"/>
        </a:lnSpc>
        <a:spcBef>
          <a:spcPts val="500"/>
        </a:spcBef>
        <a:spcAft>
          <a:spcPts val="0"/>
        </a:spcAft>
        <a:buClr>
          <a:schemeClr val="bg1"/>
        </a:buClr>
        <a:buSzPct val="100000"/>
        <a:buFont typeface="Arial" pitchFamily="34"/>
        <a:buChar char="•"/>
        <a:tabLst/>
        <a:defRPr lang="en-US" sz="1800" b="0" i="0" u="none" strike="noStrike" kern="1200" cap="none" spc="0" baseline="0">
          <a:solidFill>
            <a:srgbClr val="FFFFFF"/>
          </a:solidFill>
          <a:uFillTx/>
          <a:latin typeface="Avenir Next LT Pro"/>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s://www.active-a.de/ablauf-der-blutgerinnu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7">
            <a:extLst>
              <a:ext uri="{FF2B5EF4-FFF2-40B4-BE49-F238E27FC236}">
                <a16:creationId xmlns:a16="http://schemas.microsoft.com/office/drawing/2014/main" id="{CCEEEBDB-A92E-D797-6EAC-139634CBA557}"/>
              </a:ext>
              <a:ext uri="{C183D7F6-B498-43B3-948B-1728B52AA6E4}">
                <adec:decorative xmlns:adec="http://schemas.microsoft.com/office/drawing/2017/decorative" val="1"/>
              </a:ext>
            </a:extLst>
          </p:cNvPr>
          <p:cNvSpPr>
            <a:spLocks noMove="1" noResize="1"/>
          </p:cNvSpPr>
          <p:nvPr/>
        </p:nvSpPr>
        <p:spPr>
          <a:xfrm>
            <a:off x="0" y="0"/>
            <a:ext cx="12191996" cy="6858000"/>
          </a:xfrm>
          <a:prstGeom prst="rect">
            <a:avLst/>
          </a:prstGeom>
          <a:solidFill>
            <a:srgbClr val="A62C52"/>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95959"/>
              </a:solidFill>
              <a:uFillTx/>
              <a:latin typeface="AvenirNext LT Pro Medium" pitchFamily="34"/>
            </a:endParaRPr>
          </a:p>
        </p:txBody>
      </p:sp>
      <p:sp>
        <p:nvSpPr>
          <p:cNvPr id="3" name="Rectangle 9">
            <a:extLst>
              <a:ext uri="{FF2B5EF4-FFF2-40B4-BE49-F238E27FC236}">
                <a16:creationId xmlns:a16="http://schemas.microsoft.com/office/drawing/2014/main" id="{09605DB2-8ADC-0D3E-1D04-85345F9198C8}"/>
              </a:ext>
              <a:ext uri="{C183D7F6-B498-43B3-948B-1728B52AA6E4}">
                <adec:decorative xmlns:adec="http://schemas.microsoft.com/office/drawing/2017/decorative" val="1"/>
              </a:ext>
            </a:extLst>
          </p:cNvPr>
          <p:cNvSpPr>
            <a:spLocks noMove="1" noResize="1"/>
          </p:cNvSpPr>
          <p:nvPr/>
        </p:nvSpPr>
        <p:spPr>
          <a:xfrm>
            <a:off x="0" y="0"/>
            <a:ext cx="12191996" cy="6858000"/>
          </a:xfrm>
          <a:prstGeom prst="rect">
            <a:avLst/>
          </a:prstGeom>
          <a:solidFill>
            <a:srgbClr val="651C27"/>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595959"/>
              </a:solidFill>
              <a:uFillTx/>
              <a:latin typeface="AvenirNext LT Pro Medium" pitchFamily="34"/>
            </a:endParaRPr>
          </a:p>
        </p:txBody>
      </p:sp>
      <p:sp>
        <p:nvSpPr>
          <p:cNvPr id="4" name="Rectangle 11">
            <a:extLst>
              <a:ext uri="{FF2B5EF4-FFF2-40B4-BE49-F238E27FC236}">
                <a16:creationId xmlns:a16="http://schemas.microsoft.com/office/drawing/2014/main" id="{3CE2C080-D242-A1CF-EDEE-695EA8F9AB7B}"/>
              </a:ext>
              <a:ext uri="{C183D7F6-B498-43B3-948B-1728B52AA6E4}">
                <adec:decorative xmlns:adec="http://schemas.microsoft.com/office/drawing/2017/decorative" val="1"/>
              </a:ext>
            </a:extLst>
          </p:cNvPr>
          <p:cNvSpPr>
            <a:spLocks noMove="1" noResize="1"/>
          </p:cNvSpPr>
          <p:nvPr/>
        </p:nvSpPr>
        <p:spPr>
          <a:xfrm rot="10799991">
            <a:off x="9" y="0"/>
            <a:ext cx="12191996" cy="6858000"/>
          </a:xfrm>
          <a:prstGeom prst="rect">
            <a:avLst/>
          </a:prstGeom>
          <a:blipFill>
            <a:blip r:embed="rId2">
              <a:alphaModFix amt="20000"/>
            </a:blip>
            <a:tile sx="100178" sy="100179" algn="tl"/>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5" name="Rectangle 13">
            <a:extLst>
              <a:ext uri="{FF2B5EF4-FFF2-40B4-BE49-F238E27FC236}">
                <a16:creationId xmlns:a16="http://schemas.microsoft.com/office/drawing/2014/main" id="{62F65F5F-E7A7-E48C-96E7-2B16CDEE12B4}"/>
              </a:ext>
              <a:ext uri="{C183D7F6-B498-43B3-948B-1728B52AA6E4}">
                <adec:decorative xmlns:adec="http://schemas.microsoft.com/office/drawing/2017/decorative" val="1"/>
              </a:ext>
            </a:extLst>
          </p:cNvPr>
          <p:cNvSpPr>
            <a:spLocks noMove="1" noResize="1"/>
          </p:cNvSpPr>
          <p:nvPr/>
        </p:nvSpPr>
        <p:spPr>
          <a:xfrm>
            <a:off x="713460" y="739603"/>
            <a:ext cx="10768230" cy="5390954"/>
          </a:xfrm>
          <a:prstGeom prst="rect">
            <a:avLst/>
          </a:prstGeom>
          <a:solidFill>
            <a:srgbClr val="F2ECEA"/>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Avenir Next LT Pro"/>
            </a:endParaRPr>
          </a:p>
        </p:txBody>
      </p:sp>
      <p:sp>
        <p:nvSpPr>
          <p:cNvPr id="6" name="Titel 1">
            <a:extLst>
              <a:ext uri="{FF2B5EF4-FFF2-40B4-BE49-F238E27FC236}">
                <a16:creationId xmlns:a16="http://schemas.microsoft.com/office/drawing/2014/main" id="{A0E056AA-21BA-1544-0505-D44810CEBAF6}"/>
              </a:ext>
            </a:extLst>
          </p:cNvPr>
          <p:cNvSpPr txBox="1">
            <a:spLocks noGrp="1"/>
          </p:cNvSpPr>
          <p:nvPr>
            <p:ph type="ctrTitle"/>
          </p:nvPr>
        </p:nvSpPr>
        <p:spPr>
          <a:xfrm>
            <a:off x="1600200" y="1219196"/>
            <a:ext cx="9067803" cy="2681130"/>
          </a:xfrm>
          <a:prstGeom prst="rect">
            <a:avLst/>
          </a:prstGeom>
          <a:noFill/>
          <a:ln>
            <a:noFill/>
          </a:ln>
        </p:spPr>
        <p:txBody>
          <a:bodyPr vert="horz" wrap="square" lIns="91440" tIns="45720" rIns="91440" bIns="45720" anchor="b" anchorCtr="1" compatLnSpc="1">
            <a:normAutofit/>
          </a:bodyPr>
          <a:lstStyle/>
          <a:p>
            <a:pPr lvl="0" algn="ctr"/>
            <a:r>
              <a:rPr lang="de-DE" sz="5200">
                <a:solidFill>
                  <a:srgbClr val="44131A"/>
                </a:solidFill>
              </a:rPr>
              <a:t>Theoretische Grundlagen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210003-0FCD-4A08-B5E8-7009CA763030}"/>
              </a:ext>
            </a:extLst>
          </p:cNvPr>
          <p:cNvSpPr txBox="1">
            <a:spLocks noGrp="1"/>
          </p:cNvSpPr>
          <p:nvPr>
            <p:ph type="title"/>
          </p:nvPr>
        </p:nvSpPr>
        <p:spPr>
          <a:xfrm>
            <a:off x="838203" y="365760"/>
            <a:ext cx="10515600" cy="1325559"/>
          </a:xfrm>
          <a:prstGeom prst="rect">
            <a:avLst/>
          </a:prstGeom>
          <a:noFill/>
          <a:ln>
            <a:noFill/>
          </a:ln>
        </p:spPr>
        <p:txBody>
          <a:bodyPr vert="horz" wrap="square" lIns="91440" tIns="45720" rIns="91440" bIns="45720" anchor="ctr" anchorCtr="0" compatLnSpc="1">
            <a:normAutofit/>
          </a:bodyPr>
          <a:lstStyle/>
          <a:p>
            <a:pPr lvl="0"/>
            <a:r>
              <a:rPr lang="de-DE"/>
              <a:t>Die Thrombozyten</a:t>
            </a:r>
          </a:p>
        </p:txBody>
      </p:sp>
      <p:sp>
        <p:nvSpPr>
          <p:cNvPr id="3" name="Textfeld 2">
            <a:extLst>
              <a:ext uri="{FF2B5EF4-FFF2-40B4-BE49-F238E27FC236}">
                <a16:creationId xmlns:a16="http://schemas.microsoft.com/office/drawing/2014/main" id="{BA191E9E-57C6-C019-540D-332FD4EC6144}"/>
              </a:ext>
            </a:extLst>
          </p:cNvPr>
          <p:cNvSpPr txBox="1"/>
          <p:nvPr/>
        </p:nvSpPr>
        <p:spPr>
          <a:xfrm>
            <a:off x="938485" y="1559536"/>
            <a:ext cx="10645252" cy="2862318"/>
          </a:xfrm>
          <a:prstGeom prst="rect">
            <a:avLst/>
          </a:prstGeom>
          <a:noFill/>
          <a:ln cap="flat">
            <a:noFill/>
          </a:ln>
        </p:spPr>
        <p:txBody>
          <a:bodyPr vert="horz" wrap="square" lIns="91440" tIns="45720" rIns="91440" bIns="45720" anchor="t" anchorCtr="0" compatLnSpc="1">
            <a:spAutoFit/>
          </a:bodyPr>
          <a:lstStyle/>
          <a:p>
            <a:pPr marL="571500" marR="0" lvl="0"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Kernlose Zellen</a:t>
            </a:r>
            <a:endParaRPr lang="de-DE" sz="1800" b="0" i="0" u="none" strike="noStrike" kern="1200" cap="none" spc="0" baseline="0">
              <a:solidFill>
                <a:srgbClr val="FFFFFF"/>
              </a:solidFill>
              <a:uFillTx/>
              <a:latin typeface="Avenir Next LT Pro"/>
            </a:endParaRPr>
          </a:p>
          <a:p>
            <a:pPr marL="571500" marR="0" lvl="0"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Größe: 1 – 4 </a:t>
            </a:r>
            <a:r>
              <a:rPr lang="de-DE" sz="3600" b="0" i="0" u="none" strike="noStrike" kern="1200" cap="none" spc="0" baseline="0">
                <a:solidFill>
                  <a:srgbClr val="FFFFFF"/>
                </a:solidFill>
                <a:uFillTx/>
                <a:latin typeface="Times New Roman"/>
                <a:cs typeface="Times New Roman"/>
              </a:rPr>
              <a:t>μ</a:t>
            </a:r>
            <a:r>
              <a:rPr lang="de-DE" sz="3600" b="0" i="0" u="none" strike="noStrike" kern="1200" cap="none" spc="0" baseline="0">
                <a:solidFill>
                  <a:srgbClr val="FFFFFF"/>
                </a:solidFill>
                <a:uFillTx/>
                <a:latin typeface="Avenir Next LT Pro"/>
                <a:ea typeface="Avenir Next LT Pro"/>
                <a:cs typeface="Avenir Next LT Pro"/>
              </a:rPr>
              <a:t>m</a:t>
            </a:r>
            <a:endParaRPr lang="de-DE" sz="1800" b="0" i="0" u="none" strike="noStrike" kern="1200" cap="none" spc="0" baseline="0">
              <a:solidFill>
                <a:srgbClr val="FFFFFF"/>
              </a:solidFill>
              <a:uFillTx/>
              <a:latin typeface="Avenir Next LT Pro"/>
            </a:endParaRPr>
          </a:p>
          <a:p>
            <a:pPr marL="571500" marR="0" lvl="0"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Referenzwert: 150 000 – 400 000 /</a:t>
            </a:r>
            <a:r>
              <a:rPr lang="de-DE" sz="3600" b="0" i="0" u="none" strike="noStrike" kern="1200" cap="none" spc="0" baseline="0">
                <a:solidFill>
                  <a:srgbClr val="FFFFFF"/>
                </a:solidFill>
                <a:uFillTx/>
                <a:latin typeface="Times New Roman"/>
                <a:cs typeface="Times New Roman"/>
              </a:rPr>
              <a:t>μl</a:t>
            </a:r>
            <a:endParaRPr lang="de-DE" sz="3600" b="0" i="0" u="none" strike="noStrike" kern="1200" cap="none" spc="0" baseline="0">
              <a:solidFill>
                <a:srgbClr val="FFFFFF"/>
              </a:solidFill>
              <a:uFillTx/>
              <a:latin typeface="Avenir Next LT Pro"/>
            </a:endParaRPr>
          </a:p>
          <a:p>
            <a:pPr marL="571500" marR="0" lvl="0"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Times New Roman"/>
                <a:cs typeface="Times New Roman"/>
              </a:rPr>
              <a:t>Inaktive Form und aktive Form</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3600" b="0" i="0" u="none" strike="noStrike" kern="1200" cap="none" spc="0" baseline="0">
              <a:solidFill>
                <a:srgbClr val="FFFFFF"/>
              </a:solidFill>
              <a:uFillTx/>
              <a:latin typeface="Avenir Next LT Pro"/>
            </a:endParaRPr>
          </a:p>
        </p:txBody>
      </p:sp>
      <p:pic>
        <p:nvPicPr>
          <p:cNvPr id="4" name="Grafik 3">
            <a:extLst>
              <a:ext uri="{FF2B5EF4-FFF2-40B4-BE49-F238E27FC236}">
                <a16:creationId xmlns:a16="http://schemas.microsoft.com/office/drawing/2014/main" id="{F3157CCB-B49F-BD38-53F1-45817F78D636}"/>
              </a:ext>
            </a:extLst>
          </p:cNvPr>
          <p:cNvPicPr>
            <a:picLocks noChangeAspect="1"/>
          </p:cNvPicPr>
          <p:nvPr/>
        </p:nvPicPr>
        <p:blipFill>
          <a:blip r:embed="rId3"/>
          <a:stretch>
            <a:fillRect/>
          </a:stretch>
        </p:blipFill>
        <p:spPr>
          <a:xfrm>
            <a:off x="8057317" y="3424583"/>
            <a:ext cx="3304312" cy="3419764"/>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320E87-9B0D-FFB0-8731-26F4E935CAD5}"/>
              </a:ext>
            </a:extLst>
          </p:cNvPr>
          <p:cNvSpPr txBox="1">
            <a:spLocks noGrp="1"/>
          </p:cNvSpPr>
          <p:nvPr>
            <p:ph type="title"/>
          </p:nvPr>
        </p:nvSpPr>
        <p:spPr>
          <a:xfrm>
            <a:off x="838203" y="365760"/>
            <a:ext cx="10515600" cy="1325559"/>
          </a:xfrm>
          <a:prstGeom prst="rect">
            <a:avLst/>
          </a:prstGeom>
          <a:noFill/>
          <a:ln>
            <a:noFill/>
          </a:ln>
        </p:spPr>
        <p:txBody>
          <a:bodyPr vert="horz" wrap="square" lIns="91440" tIns="45720" rIns="91440" bIns="45720" anchor="ctr" anchorCtr="0" compatLnSpc="1">
            <a:normAutofit/>
          </a:bodyPr>
          <a:lstStyle/>
          <a:p>
            <a:pPr lvl="0"/>
            <a:r>
              <a:rPr lang="de-DE"/>
              <a:t>Aktivierung der Thrombozyten</a:t>
            </a:r>
          </a:p>
        </p:txBody>
      </p:sp>
      <p:sp>
        <p:nvSpPr>
          <p:cNvPr id="3" name="Textfeld 2">
            <a:extLst>
              <a:ext uri="{FF2B5EF4-FFF2-40B4-BE49-F238E27FC236}">
                <a16:creationId xmlns:a16="http://schemas.microsoft.com/office/drawing/2014/main" id="{C48ECEE9-4929-14DB-63EA-04ECB199778B}"/>
              </a:ext>
            </a:extLst>
          </p:cNvPr>
          <p:cNvSpPr txBox="1"/>
          <p:nvPr/>
        </p:nvSpPr>
        <p:spPr>
          <a:xfrm>
            <a:off x="880548" y="1501261"/>
            <a:ext cx="10220148" cy="1754322"/>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Kontakt mit Kollagen</a:t>
            </a:r>
          </a:p>
          <a:p>
            <a:pPr marL="742950" marR="0" lvl="1" indent="-285750" algn="l" defTabSz="914400" rtl="0" fontAlgn="auto" hangingPunct="1">
              <a:lnSpc>
                <a:spcPct val="100000"/>
              </a:lnSpc>
              <a:spcBef>
                <a:spcPts val="0"/>
              </a:spcBef>
              <a:spcAft>
                <a:spcPts val="0"/>
              </a:spcAft>
              <a:buSzPct val="100000"/>
              <a:buFont typeface="Courier New"/>
              <a:buChar char="o"/>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 Kollagenrezeptor</a:t>
            </a:r>
          </a:p>
          <a:p>
            <a:pPr marL="742950" marR="0" lvl="1" indent="-285750" algn="l" defTabSz="914400" rtl="0" fontAlgn="auto" hangingPunct="1">
              <a:lnSpc>
                <a:spcPct val="100000"/>
              </a:lnSpc>
              <a:spcBef>
                <a:spcPts val="0"/>
              </a:spcBef>
              <a:spcAft>
                <a:spcPts val="0"/>
              </a:spcAft>
              <a:buSzPct val="100000"/>
              <a:buFont typeface="Courier New"/>
              <a:buChar char="o"/>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 Von-Willebrand-Faktor (Gp Ib)</a:t>
            </a:r>
          </a:p>
        </p:txBody>
      </p:sp>
      <p:sp>
        <p:nvSpPr>
          <p:cNvPr id="4" name="Textfeld 4">
            <a:extLst>
              <a:ext uri="{FF2B5EF4-FFF2-40B4-BE49-F238E27FC236}">
                <a16:creationId xmlns:a16="http://schemas.microsoft.com/office/drawing/2014/main" id="{73AB18B7-74BD-0E92-13BB-83FD0B6D89C5}"/>
              </a:ext>
            </a:extLst>
          </p:cNvPr>
          <p:cNvSpPr txBox="1"/>
          <p:nvPr/>
        </p:nvSpPr>
        <p:spPr>
          <a:xfrm>
            <a:off x="834408" y="3429795"/>
            <a:ext cx="8588968" cy="1754322"/>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Lockstoff Kontakt</a:t>
            </a:r>
          </a:p>
          <a:p>
            <a:pPr marL="742950" marR="0" lvl="1" indent="-285750" algn="l" defTabSz="914400" rtl="0" fontAlgn="auto" hangingPunct="1">
              <a:lnSpc>
                <a:spcPct val="100000"/>
              </a:lnSpc>
              <a:spcBef>
                <a:spcPts val="0"/>
              </a:spcBef>
              <a:spcAft>
                <a:spcPts val="0"/>
              </a:spcAft>
              <a:buSzPct val="100000"/>
              <a:buFont typeface="Courier New"/>
              <a:buChar char="o"/>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 ADP </a:t>
            </a:r>
          </a:p>
          <a:p>
            <a:pPr marL="742950" marR="0" lvl="1" indent="-285750" algn="l" defTabSz="914400" rtl="0" fontAlgn="auto" hangingPunct="1">
              <a:lnSpc>
                <a:spcPct val="100000"/>
              </a:lnSpc>
              <a:spcBef>
                <a:spcPts val="0"/>
              </a:spcBef>
              <a:spcAft>
                <a:spcPts val="0"/>
              </a:spcAft>
              <a:buSzPct val="100000"/>
              <a:buFont typeface="Courier New"/>
              <a:buChar char="o"/>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 Thromboxan </a:t>
            </a:r>
            <a:r>
              <a:rPr lang="de-DE" sz="3600" b="0" i="0" u="none" strike="noStrike" kern="1200" cap="none" spc="0" baseline="0">
                <a:solidFill>
                  <a:srgbClr val="FFFFFF"/>
                </a:solidFill>
                <a:uFillTx/>
                <a:latin typeface="Avenir Next LT Pro"/>
                <a:ea typeface="Avenir Next LT Pro"/>
                <a:cs typeface="Avenir Next LT Pro"/>
              </a:rPr>
              <a:t>A</a:t>
            </a:r>
            <a:r>
              <a:rPr lang="de-DE" sz="3600" b="0" i="0" u="none" strike="noStrike" kern="1200" cap="none" spc="0" baseline="-25000">
                <a:solidFill>
                  <a:srgbClr val="FFFFFF"/>
                </a:solidFill>
                <a:uFillTx/>
                <a:latin typeface="Avenir Next LT Pro"/>
                <a:ea typeface="Avenir Next LT Pro"/>
                <a:cs typeface="Avenir Next LT Pro"/>
              </a:rPr>
              <a:t>2</a:t>
            </a:r>
            <a:endParaRPr lang="de-DE" sz="1800" b="0" i="0" u="none" strike="noStrike" kern="1200" cap="none" spc="0" baseline="0">
              <a:solidFill>
                <a:srgbClr val="FFFFFF"/>
              </a:solidFill>
              <a:uFillTx/>
              <a:latin typeface="Avenir Next LT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1355E3-F7A0-431E-4BC4-E4D53D3FF7CD}"/>
              </a:ext>
            </a:extLst>
          </p:cNvPr>
          <p:cNvSpPr txBox="1">
            <a:spLocks noGrp="1"/>
          </p:cNvSpPr>
          <p:nvPr>
            <p:ph type="title"/>
          </p:nvPr>
        </p:nvSpPr>
        <p:spPr>
          <a:xfrm>
            <a:off x="838203" y="365760"/>
            <a:ext cx="10515600" cy="1325559"/>
          </a:xfrm>
          <a:prstGeom prst="rect">
            <a:avLst/>
          </a:prstGeom>
          <a:noFill/>
          <a:ln>
            <a:noFill/>
          </a:ln>
        </p:spPr>
        <p:txBody>
          <a:bodyPr vert="horz" wrap="square" lIns="91440" tIns="45720" rIns="91440" bIns="45720" anchor="ctr" anchorCtr="0" compatLnSpc="1">
            <a:normAutofit/>
          </a:bodyPr>
          <a:lstStyle/>
          <a:p>
            <a:pPr lvl="0"/>
            <a:r>
              <a:rPr lang="de-DE"/>
              <a:t>Positive Rückkopplung durch TXA</a:t>
            </a:r>
            <a:r>
              <a:rPr lang="de-DE" baseline="-25000"/>
              <a:t>2</a:t>
            </a:r>
            <a:endParaRPr lang="de-DE"/>
          </a:p>
        </p:txBody>
      </p:sp>
      <p:pic>
        <p:nvPicPr>
          <p:cNvPr id="3" name="Grafik 2" descr="Ein Bild, das Text, Entwurf, Zeichnung, Diagramm enthält.&#10;&#10;Beschreibung automatisch generiert.">
            <a:extLst>
              <a:ext uri="{FF2B5EF4-FFF2-40B4-BE49-F238E27FC236}">
                <a16:creationId xmlns:a16="http://schemas.microsoft.com/office/drawing/2014/main" id="{426ECE46-37EA-AA88-0DFA-2B8B5B7E39FC}"/>
              </a:ext>
            </a:extLst>
          </p:cNvPr>
          <p:cNvPicPr>
            <a:picLocks noChangeAspect="1"/>
          </p:cNvPicPr>
          <p:nvPr/>
        </p:nvPicPr>
        <p:blipFill>
          <a:blip r:embed="rId3"/>
          <a:stretch>
            <a:fillRect/>
          </a:stretch>
        </p:blipFill>
        <p:spPr>
          <a:xfrm>
            <a:off x="1787816" y="1935163"/>
            <a:ext cx="8039103" cy="4257675"/>
          </a:xfrm>
          <a:prstGeom prst="rect">
            <a:avLst/>
          </a:prstGeom>
          <a:noFill/>
          <a:ln cap="flat">
            <a:noFill/>
          </a:ln>
        </p:spPr>
      </p:pic>
      <p:sp>
        <p:nvSpPr>
          <p:cNvPr id="4" name="Rechteck 5">
            <a:extLst>
              <a:ext uri="{FF2B5EF4-FFF2-40B4-BE49-F238E27FC236}">
                <a16:creationId xmlns:a16="http://schemas.microsoft.com/office/drawing/2014/main" id="{5EDD673E-EB68-D10D-23A4-8BEA4C3A1B10}"/>
              </a:ext>
            </a:extLst>
          </p:cNvPr>
          <p:cNvSpPr/>
          <p:nvPr/>
        </p:nvSpPr>
        <p:spPr>
          <a:xfrm>
            <a:off x="2049801" y="3103574"/>
            <a:ext cx="5563191" cy="2052690"/>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Avenir Next LT Pro"/>
            </a:endParaRPr>
          </a:p>
        </p:txBody>
      </p:sp>
      <p:sp>
        <p:nvSpPr>
          <p:cNvPr id="5" name="Rechteck 11">
            <a:extLst>
              <a:ext uri="{FF2B5EF4-FFF2-40B4-BE49-F238E27FC236}">
                <a16:creationId xmlns:a16="http://schemas.microsoft.com/office/drawing/2014/main" id="{A1A9472B-DFFC-8946-45E0-71A9E43FE87A}"/>
              </a:ext>
            </a:extLst>
          </p:cNvPr>
          <p:cNvSpPr/>
          <p:nvPr/>
        </p:nvSpPr>
        <p:spPr>
          <a:xfrm>
            <a:off x="4402744" y="4922416"/>
            <a:ext cx="505233" cy="534101"/>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Avenir Next LT Pr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4A797B8-4623-949A-17E2-20AED8FA9C76}"/>
              </a:ext>
            </a:extLst>
          </p:cNvPr>
          <p:cNvSpPr txBox="1">
            <a:spLocks noGrp="1"/>
          </p:cNvSpPr>
          <p:nvPr>
            <p:ph type="title"/>
          </p:nvPr>
        </p:nvSpPr>
        <p:spPr>
          <a:xfrm>
            <a:off x="838203" y="365760"/>
            <a:ext cx="10515600" cy="1325559"/>
          </a:xfrm>
          <a:prstGeom prst="rect">
            <a:avLst/>
          </a:prstGeom>
          <a:noFill/>
          <a:ln>
            <a:noFill/>
          </a:ln>
        </p:spPr>
        <p:txBody>
          <a:bodyPr vert="horz" wrap="square" lIns="91440" tIns="45720" rIns="91440" bIns="45720" anchor="ctr" anchorCtr="0" compatLnSpc="1">
            <a:normAutofit/>
          </a:bodyPr>
          <a:lstStyle/>
          <a:p>
            <a:pPr lvl="0"/>
            <a:r>
              <a:rPr lang="de-DE"/>
              <a:t>Positive Rückkopplung durch TXA</a:t>
            </a:r>
            <a:r>
              <a:rPr lang="de-DE" baseline="-25000"/>
              <a:t>2</a:t>
            </a:r>
            <a:endParaRPr lang="de-DE"/>
          </a:p>
        </p:txBody>
      </p:sp>
      <p:pic>
        <p:nvPicPr>
          <p:cNvPr id="3" name="Grafik 2" descr="Ein Bild, das Text, Entwurf, Zeichnung, Diagramm enthält.&#10;&#10;Beschreibung automatisch generiert.">
            <a:extLst>
              <a:ext uri="{FF2B5EF4-FFF2-40B4-BE49-F238E27FC236}">
                <a16:creationId xmlns:a16="http://schemas.microsoft.com/office/drawing/2014/main" id="{5856DC02-4403-2D07-1817-88E2D7BE342E}"/>
              </a:ext>
            </a:extLst>
          </p:cNvPr>
          <p:cNvPicPr>
            <a:picLocks noChangeAspect="1"/>
          </p:cNvPicPr>
          <p:nvPr/>
        </p:nvPicPr>
        <p:blipFill>
          <a:blip r:embed="rId3"/>
          <a:stretch>
            <a:fillRect/>
          </a:stretch>
        </p:blipFill>
        <p:spPr>
          <a:xfrm>
            <a:off x="1787816" y="1935163"/>
            <a:ext cx="8039103" cy="4257675"/>
          </a:xfrm>
          <a:prstGeom prst="rect">
            <a:avLst/>
          </a:prstGeom>
          <a:noFill/>
          <a:ln cap="flat">
            <a:noFill/>
          </a:ln>
        </p:spPr>
      </p:pic>
      <p:sp>
        <p:nvSpPr>
          <p:cNvPr id="4" name="Rechteck 5">
            <a:extLst>
              <a:ext uri="{FF2B5EF4-FFF2-40B4-BE49-F238E27FC236}">
                <a16:creationId xmlns:a16="http://schemas.microsoft.com/office/drawing/2014/main" id="{126136E1-38DB-AADE-289E-B9951A133CCC}"/>
              </a:ext>
            </a:extLst>
          </p:cNvPr>
          <p:cNvSpPr/>
          <p:nvPr/>
        </p:nvSpPr>
        <p:spPr>
          <a:xfrm>
            <a:off x="2049801" y="3103574"/>
            <a:ext cx="1764737" cy="2075779"/>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Avenir Next LT Pro"/>
            </a:endParaRPr>
          </a:p>
        </p:txBody>
      </p:sp>
      <p:sp>
        <p:nvSpPr>
          <p:cNvPr id="5" name="Rechteck 11">
            <a:extLst>
              <a:ext uri="{FF2B5EF4-FFF2-40B4-BE49-F238E27FC236}">
                <a16:creationId xmlns:a16="http://schemas.microsoft.com/office/drawing/2014/main" id="{E4FF52B8-00FF-3209-D0A4-594A45031893}"/>
              </a:ext>
            </a:extLst>
          </p:cNvPr>
          <p:cNvSpPr/>
          <p:nvPr/>
        </p:nvSpPr>
        <p:spPr>
          <a:xfrm>
            <a:off x="4298841" y="3421501"/>
            <a:ext cx="1232592" cy="1088282"/>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Avenir Next LT Pro"/>
            </a:endParaRPr>
          </a:p>
        </p:txBody>
      </p:sp>
      <p:sp>
        <p:nvSpPr>
          <p:cNvPr id="6" name="Rechteck 3">
            <a:extLst>
              <a:ext uri="{FF2B5EF4-FFF2-40B4-BE49-F238E27FC236}">
                <a16:creationId xmlns:a16="http://schemas.microsoft.com/office/drawing/2014/main" id="{133F7F97-FF52-A3FF-31C6-728F5EE6FCF9}"/>
              </a:ext>
            </a:extLst>
          </p:cNvPr>
          <p:cNvSpPr/>
          <p:nvPr/>
        </p:nvSpPr>
        <p:spPr>
          <a:xfrm>
            <a:off x="2719434" y="3426851"/>
            <a:ext cx="1695471" cy="1359968"/>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Avenir Next LT Pro"/>
            </a:endParaRPr>
          </a:p>
        </p:txBody>
      </p:sp>
      <p:sp>
        <p:nvSpPr>
          <p:cNvPr id="7" name="Ellipse 6">
            <a:extLst>
              <a:ext uri="{FF2B5EF4-FFF2-40B4-BE49-F238E27FC236}">
                <a16:creationId xmlns:a16="http://schemas.microsoft.com/office/drawing/2014/main" id="{67BCE8BC-F80B-4312-3B87-D04865A8100E}"/>
              </a:ext>
            </a:extLst>
          </p:cNvPr>
          <p:cNvSpPr/>
          <p:nvPr/>
        </p:nvSpPr>
        <p:spPr>
          <a:xfrm>
            <a:off x="5049444" y="4258433"/>
            <a:ext cx="1229886" cy="82274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Avenir Next LT Pr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292C3E-B9B2-514A-9BF9-8A7E4FE22534}"/>
              </a:ext>
            </a:extLst>
          </p:cNvPr>
          <p:cNvSpPr txBox="1">
            <a:spLocks noGrp="1"/>
          </p:cNvSpPr>
          <p:nvPr>
            <p:ph type="title"/>
          </p:nvPr>
        </p:nvSpPr>
        <p:spPr>
          <a:xfrm>
            <a:off x="838203" y="365760"/>
            <a:ext cx="10515600" cy="1325559"/>
          </a:xfrm>
          <a:prstGeom prst="rect">
            <a:avLst/>
          </a:prstGeom>
          <a:noFill/>
          <a:ln>
            <a:noFill/>
          </a:ln>
        </p:spPr>
        <p:txBody>
          <a:bodyPr vert="horz" wrap="square" lIns="91440" tIns="45720" rIns="91440" bIns="45720" anchor="ctr" anchorCtr="0" compatLnSpc="1">
            <a:normAutofit/>
          </a:bodyPr>
          <a:lstStyle/>
          <a:p>
            <a:pPr lvl="0"/>
            <a:r>
              <a:rPr lang="de-DE"/>
              <a:t>Positive Rückkopplung durch TXA</a:t>
            </a:r>
            <a:r>
              <a:rPr lang="de-DE" baseline="-25000"/>
              <a:t>2</a:t>
            </a:r>
            <a:endParaRPr lang="de-DE"/>
          </a:p>
        </p:txBody>
      </p:sp>
      <p:pic>
        <p:nvPicPr>
          <p:cNvPr id="3" name="Grafik 2" descr="Ein Bild, das Text, Entwurf, Zeichnung, Diagramm enthält.&#10;&#10;Beschreibung automatisch generiert.">
            <a:extLst>
              <a:ext uri="{FF2B5EF4-FFF2-40B4-BE49-F238E27FC236}">
                <a16:creationId xmlns:a16="http://schemas.microsoft.com/office/drawing/2014/main" id="{9310F564-2962-FA25-DBF3-FF02FEA97524}"/>
              </a:ext>
            </a:extLst>
          </p:cNvPr>
          <p:cNvPicPr>
            <a:picLocks noChangeAspect="1"/>
          </p:cNvPicPr>
          <p:nvPr/>
        </p:nvPicPr>
        <p:blipFill>
          <a:blip r:embed="rId3"/>
          <a:stretch>
            <a:fillRect/>
          </a:stretch>
        </p:blipFill>
        <p:spPr>
          <a:xfrm>
            <a:off x="1787816" y="1935163"/>
            <a:ext cx="8039103" cy="4257675"/>
          </a:xfrm>
          <a:prstGeom prst="rect">
            <a:avLst/>
          </a:prstGeom>
          <a:noFill/>
          <a:ln cap="flat">
            <a:noFill/>
          </a:ln>
        </p:spPr>
      </p:pic>
      <p:sp>
        <p:nvSpPr>
          <p:cNvPr id="4" name="Ellipse 7">
            <a:extLst>
              <a:ext uri="{FF2B5EF4-FFF2-40B4-BE49-F238E27FC236}">
                <a16:creationId xmlns:a16="http://schemas.microsoft.com/office/drawing/2014/main" id="{54663DF6-E20E-8D26-72FD-26ABBCC0A7C9}"/>
              </a:ext>
            </a:extLst>
          </p:cNvPr>
          <p:cNvSpPr/>
          <p:nvPr/>
        </p:nvSpPr>
        <p:spPr>
          <a:xfrm>
            <a:off x="5049444" y="4258433"/>
            <a:ext cx="1229886" cy="82274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 2700000 f2 0"/>
              <a:gd name="f15" fmla="*/ f9 f1 1"/>
              <a:gd name="f16" fmla="*/ f10 f1 1"/>
              <a:gd name="f17" fmla="?: f11 f4 1"/>
              <a:gd name="f18" fmla="?: f12 f5 1"/>
              <a:gd name="f19" fmla="?: f13 f6 1"/>
              <a:gd name="f20" fmla="+- f14 0 f2"/>
              <a:gd name="f21" fmla="*/ f15 1 f3"/>
              <a:gd name="f22" fmla="*/ f16 1 f3"/>
              <a:gd name="f23" fmla="*/ f17 1 21600"/>
              <a:gd name="f24" fmla="*/ f18 1 21600"/>
              <a:gd name="f25" fmla="*/ 21600 f17 1"/>
              <a:gd name="f26" fmla="*/ 21600 f18 1"/>
              <a:gd name="f27" fmla="+- f20 f2 0"/>
              <a:gd name="f28" fmla="+- f21 0 f2"/>
              <a:gd name="f29" fmla="+- f22 0 f2"/>
              <a:gd name="f30" fmla="min f24 f23"/>
              <a:gd name="f31" fmla="*/ f25 1 f19"/>
              <a:gd name="f32" fmla="*/ f26 1 f19"/>
              <a:gd name="f33" fmla="*/ f27 f8 1"/>
              <a:gd name="f34" fmla="val f31"/>
              <a:gd name="f35" fmla="val f32"/>
              <a:gd name="f36" fmla="*/ f33 1 f1"/>
              <a:gd name="f37" fmla="*/ f7 f30 1"/>
              <a:gd name="f38" fmla="+- f35 0 f7"/>
              <a:gd name="f39" fmla="+- f34 0 f7"/>
              <a:gd name="f40" fmla="+- 0 0 f36"/>
              <a:gd name="f41" fmla="*/ f38 1 2"/>
              <a:gd name="f42" fmla="*/ f39 1 2"/>
              <a:gd name="f43" fmla="+- 0 0 f40"/>
              <a:gd name="f44" fmla="+- f7 f41 0"/>
              <a:gd name="f45" fmla="+- f7 f42 0"/>
              <a:gd name="f46" fmla="*/ f43 f1 1"/>
              <a:gd name="f47" fmla="*/ f42 f30 1"/>
              <a:gd name="f48" fmla="*/ f41 f30 1"/>
              <a:gd name="f49" fmla="*/ f46 1 f8"/>
              <a:gd name="f50" fmla="*/ f44 f30 1"/>
              <a:gd name="f51" fmla="+- f49 0 f2"/>
              <a:gd name="f52" fmla="cos 1 f51"/>
              <a:gd name="f53" fmla="sin 1 f51"/>
              <a:gd name="f54" fmla="+- 0 0 f52"/>
              <a:gd name="f55" fmla="+- 0 0 f53"/>
              <a:gd name="f56" fmla="+- 0 0 f54"/>
              <a:gd name="f57" fmla="+- 0 0 f55"/>
              <a:gd name="f58" fmla="val f56"/>
              <a:gd name="f59" fmla="val f57"/>
              <a:gd name="f60" fmla="*/ f58 f42 1"/>
              <a:gd name="f61" fmla="*/ f59 f41 1"/>
              <a:gd name="f62" fmla="+- f45 0 f60"/>
              <a:gd name="f63" fmla="+- f45 f60 0"/>
              <a:gd name="f64" fmla="+- f44 0 f61"/>
              <a:gd name="f65" fmla="+- f44 f61 0"/>
              <a:gd name="f66" fmla="*/ f62 f30 1"/>
              <a:gd name="f67" fmla="*/ f64 f30 1"/>
              <a:gd name="f68" fmla="*/ f63 f30 1"/>
              <a:gd name="f69" fmla="*/ f65 f30 1"/>
            </a:gdLst>
            <a:ahLst/>
            <a:cxnLst>
              <a:cxn ang="3cd4">
                <a:pos x="hc" y="t"/>
              </a:cxn>
              <a:cxn ang="0">
                <a:pos x="r" y="vc"/>
              </a:cxn>
              <a:cxn ang="cd4">
                <a:pos x="hc" y="b"/>
              </a:cxn>
              <a:cxn ang="cd2">
                <a:pos x="l" y="vc"/>
              </a:cxn>
              <a:cxn ang="f28">
                <a:pos x="f66" y="f67"/>
              </a:cxn>
              <a:cxn ang="f29">
                <a:pos x="f66" y="f69"/>
              </a:cxn>
              <a:cxn ang="f29">
                <a:pos x="f68" y="f69"/>
              </a:cxn>
              <a:cxn ang="f28">
                <a:pos x="f68" y="f67"/>
              </a:cxn>
            </a:cxnLst>
            <a:rect l="f66" t="f67" r="f68" b="f69"/>
            <a:pathLst>
              <a:path>
                <a:moveTo>
                  <a:pt x="f37" y="f50"/>
                </a:moveTo>
                <a:arcTo wR="f47" hR="f48" stAng="f1" swAng="f0"/>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Avenir Next LT Pr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3">
            <a:extLst>
              <a:ext uri="{FF2B5EF4-FFF2-40B4-BE49-F238E27FC236}">
                <a16:creationId xmlns:a16="http://schemas.microsoft.com/office/drawing/2014/main" id="{9896FF9C-303B-2B34-22FD-4EF18F6045BB}"/>
              </a:ext>
            </a:extLst>
          </p:cNvPr>
          <p:cNvSpPr txBox="1"/>
          <p:nvPr/>
        </p:nvSpPr>
        <p:spPr>
          <a:xfrm>
            <a:off x="1115439" y="530315"/>
            <a:ext cx="9961126"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4800" b="1" i="0" u="none" strike="noStrike" kern="1200" cap="none" spc="0" baseline="0">
                <a:solidFill>
                  <a:srgbClr val="FFFFFF"/>
                </a:solidFill>
                <a:uFillTx/>
                <a:latin typeface="Avenir Next LT Pro" pitchFamily="34"/>
              </a:rPr>
              <a:t>Unser Multiagentensystem</a:t>
            </a:r>
          </a:p>
        </p:txBody>
      </p:sp>
      <p:pic>
        <p:nvPicPr>
          <p:cNvPr id="3" name="Grafik3">
            <a:extLst>
              <a:ext uri="{FF2B5EF4-FFF2-40B4-BE49-F238E27FC236}">
                <a16:creationId xmlns:a16="http://schemas.microsoft.com/office/drawing/2014/main" id="{B8D5EED0-A2E4-24DF-DE08-C2A8217C393E}"/>
              </a:ext>
            </a:extLst>
          </p:cNvPr>
          <p:cNvPicPr>
            <a:picLocks noChangeAspect="1"/>
          </p:cNvPicPr>
          <p:nvPr/>
        </p:nvPicPr>
        <p:blipFill>
          <a:blip r:embed="rId3">
            <a:lum/>
            <a:alphaModFix/>
          </a:blip>
          <a:srcRect/>
          <a:stretch>
            <a:fillRect/>
          </a:stretch>
        </p:blipFill>
        <p:spPr>
          <a:xfrm>
            <a:off x="2344155" y="1544128"/>
            <a:ext cx="7503685" cy="5090135"/>
          </a:xfrm>
          <a:prstGeom prst="rect">
            <a:avLst/>
          </a:prstGeom>
          <a:noFill/>
          <a:ln cap="flat">
            <a:noFill/>
          </a:ln>
        </p:spPr>
      </p:pic>
      <p:sp>
        <p:nvSpPr>
          <p:cNvPr id="4" name="Ellipse 1">
            <a:extLst>
              <a:ext uri="{FF2B5EF4-FFF2-40B4-BE49-F238E27FC236}">
                <a16:creationId xmlns:a16="http://schemas.microsoft.com/office/drawing/2014/main" id="{450918B4-A730-0ACB-0DBB-49D767D707C7}"/>
              </a:ext>
            </a:extLst>
          </p:cNvPr>
          <p:cNvSpPr/>
          <p:nvPr/>
        </p:nvSpPr>
        <p:spPr>
          <a:xfrm>
            <a:off x="2529193" y="2017513"/>
            <a:ext cx="1653701" cy="42802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Apto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1F7F01B-BC80-FBEB-2F55-E8BE1123459C}"/>
              </a:ext>
            </a:extLst>
          </p:cNvPr>
          <p:cNvSpPr txBox="1">
            <a:spLocks noGrp="1"/>
          </p:cNvSpPr>
          <p:nvPr>
            <p:ph type="title"/>
          </p:nvPr>
        </p:nvSpPr>
        <p:spPr>
          <a:xfrm>
            <a:off x="838203" y="365760"/>
            <a:ext cx="10515600" cy="1325559"/>
          </a:xfrm>
          <a:prstGeom prst="rect">
            <a:avLst/>
          </a:prstGeom>
          <a:noFill/>
          <a:ln>
            <a:noFill/>
          </a:ln>
        </p:spPr>
        <p:txBody>
          <a:bodyPr vert="horz" wrap="square" lIns="91440" tIns="45720" rIns="91440" bIns="45720" anchor="ctr" anchorCtr="0" compatLnSpc="1">
            <a:normAutofit/>
          </a:bodyPr>
          <a:lstStyle/>
          <a:p>
            <a:pPr lvl="0"/>
            <a:r>
              <a:rPr lang="de-DE"/>
              <a:t>Was ist bisher passiert?</a:t>
            </a:r>
          </a:p>
        </p:txBody>
      </p:sp>
      <p:pic>
        <p:nvPicPr>
          <p:cNvPr id="3" name="Grafik 2" descr="Ein Bild, das Text, Screenshot enthält.&#10;&#10;Beschreibung automatisch generiert.">
            <a:extLst>
              <a:ext uri="{FF2B5EF4-FFF2-40B4-BE49-F238E27FC236}">
                <a16:creationId xmlns:a16="http://schemas.microsoft.com/office/drawing/2014/main" id="{CCAC36B7-6A32-C861-31FC-25FFB739100E}"/>
              </a:ext>
            </a:extLst>
          </p:cNvPr>
          <p:cNvPicPr>
            <a:picLocks noChangeAspect="1"/>
          </p:cNvPicPr>
          <p:nvPr/>
        </p:nvPicPr>
        <p:blipFill>
          <a:blip r:embed="rId3"/>
          <a:srcRect t="-54" r="34626" b="237"/>
          <a:stretch>
            <a:fillRect/>
          </a:stretch>
        </p:blipFill>
        <p:spPr>
          <a:xfrm>
            <a:off x="3267361" y="1855774"/>
            <a:ext cx="5645734" cy="4852583"/>
          </a:xfrm>
          <a:prstGeom prst="rect">
            <a:avLst/>
          </a:prstGeom>
          <a:noFill/>
          <a:ln cap="flat">
            <a:noFill/>
          </a:ln>
        </p:spPr>
      </p:pic>
      <p:sp>
        <p:nvSpPr>
          <p:cNvPr id="4" name="Textfeld 3">
            <a:extLst>
              <a:ext uri="{FF2B5EF4-FFF2-40B4-BE49-F238E27FC236}">
                <a16:creationId xmlns:a16="http://schemas.microsoft.com/office/drawing/2014/main" id="{64DEDEA2-197B-5836-A8B2-85292BBFA2A6}"/>
              </a:ext>
            </a:extLst>
          </p:cNvPr>
          <p:cNvSpPr txBox="1"/>
          <p:nvPr/>
        </p:nvSpPr>
        <p:spPr>
          <a:xfrm>
            <a:off x="9322271" y="5222897"/>
            <a:ext cx="2555034" cy="1477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800" b="0" i="0" u="none" strike="noStrike" kern="1200" cap="none" spc="0" baseline="0">
                <a:solidFill>
                  <a:srgbClr val="000000"/>
                </a:solidFill>
                <a:uFillTx/>
                <a:latin typeface="Avenir Next LT Pro"/>
                <a:ea typeface="Avenir Next LT Pro"/>
                <a:cs typeface="Avenir Next LT Pro"/>
              </a:rPr>
              <a:t>Quelle: </a:t>
            </a:r>
            <a:r>
              <a:rPr lang="de-DE" sz="1800" b="0" i="0" u="none" strike="noStrike" kern="1200" cap="none" spc="0" baseline="0">
                <a:solidFill>
                  <a:srgbClr val="000000"/>
                </a:solidFill>
                <a:uFillTx/>
                <a:latin typeface="Avenir Next LT Pro"/>
                <a:ea typeface="Avenir Next LT Pro"/>
                <a:cs typeface="Avenir Next LT Pro"/>
                <a:hlinkClick r:id="rId4">
                  <a:extLst>
                    <a:ext uri="{A12FA001-AC4F-418D-AE19-62706E023703}">
                      <ahyp:hlinkClr xmlns:ahyp="http://schemas.microsoft.com/office/drawing/2018/hyperlinkcolor" val="tx"/>
                    </a:ext>
                  </a:extLst>
                </a:hlinkClick>
              </a:rPr>
              <a:t>https://www.active-a.de/ablauf-der-blutgerinnung/</a:t>
            </a:r>
            <a:endParaRPr lang="de-DE" sz="1800" b="0" i="0" u="none" strike="noStrike" kern="1200" cap="none" spc="0" baseline="0">
              <a:solidFill>
                <a:srgbClr val="000000"/>
              </a:solidFill>
              <a:uFillTx/>
              <a:latin typeface="Avenir Next LT Pr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venir Next LT Pr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2597E7-1E67-C00E-91FE-B88E2F1CF692}"/>
              </a:ext>
            </a:extLst>
          </p:cNvPr>
          <p:cNvSpPr txBox="1">
            <a:spLocks noGrp="1"/>
          </p:cNvSpPr>
          <p:nvPr>
            <p:ph type="title"/>
          </p:nvPr>
        </p:nvSpPr>
        <p:spPr>
          <a:xfrm>
            <a:off x="838203" y="365760"/>
            <a:ext cx="10515600" cy="1325559"/>
          </a:xfrm>
          <a:prstGeom prst="rect">
            <a:avLst/>
          </a:prstGeom>
          <a:noFill/>
          <a:ln>
            <a:noFill/>
          </a:ln>
        </p:spPr>
        <p:txBody>
          <a:bodyPr vert="horz" wrap="square" lIns="91440" tIns="45720" rIns="91440" bIns="45720" anchor="ctr" anchorCtr="0" compatLnSpc="1">
            <a:normAutofit/>
          </a:bodyPr>
          <a:lstStyle/>
          <a:p>
            <a:pPr lvl="0"/>
            <a:r>
              <a:rPr lang="de-DE"/>
              <a:t>2. Phase die Blutgerinnung</a:t>
            </a:r>
          </a:p>
        </p:txBody>
      </p:sp>
      <p:sp>
        <p:nvSpPr>
          <p:cNvPr id="3" name="Textfeld 2">
            <a:extLst>
              <a:ext uri="{FF2B5EF4-FFF2-40B4-BE49-F238E27FC236}">
                <a16:creationId xmlns:a16="http://schemas.microsoft.com/office/drawing/2014/main" id="{88D61702-6FE5-6189-26F6-4A104BEB9543}"/>
              </a:ext>
            </a:extLst>
          </p:cNvPr>
          <p:cNvSpPr txBox="1"/>
          <p:nvPr/>
        </p:nvSpPr>
        <p:spPr>
          <a:xfrm>
            <a:off x="834353" y="1709187"/>
            <a:ext cx="10595463" cy="175432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Beteiligte Komponenten</a:t>
            </a:r>
          </a:p>
          <a:p>
            <a:pPr marL="1028700" marR="0" lvl="1"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Thrombozyten im</a:t>
            </a:r>
            <a:br>
              <a:rPr lang="de-DE" sz="3600" b="0" i="0" u="none" strike="noStrike" kern="1200" cap="none" spc="0" baseline="0">
                <a:solidFill>
                  <a:srgbClr val="FFFFFF"/>
                </a:solidFill>
                <a:uFillTx/>
                <a:latin typeface="Avenir Next LT Pro"/>
              </a:rPr>
            </a:br>
            <a:r>
              <a:rPr lang="de-DE" sz="3600" b="0" i="0" u="none" strike="noStrike" kern="1200" cap="none" spc="0" baseline="0">
                <a:solidFill>
                  <a:srgbClr val="FFFFFF"/>
                </a:solidFill>
                <a:uFillTx/>
                <a:latin typeface="Avenir Next LT Pro"/>
              </a:rPr>
              <a:t>weißen Thrombus</a:t>
            </a:r>
          </a:p>
        </p:txBody>
      </p:sp>
      <p:pic>
        <p:nvPicPr>
          <p:cNvPr id="4" name="Grafik 3" descr="Ein Bild, das Screenshot, Kunst, Muster, Stoff enthält.&#10;&#10;Beschreibung automatisch generiert.">
            <a:extLst>
              <a:ext uri="{FF2B5EF4-FFF2-40B4-BE49-F238E27FC236}">
                <a16:creationId xmlns:a16="http://schemas.microsoft.com/office/drawing/2014/main" id="{F9191A96-A71D-FB09-F7B5-B40AC38EDEA2}"/>
              </a:ext>
            </a:extLst>
          </p:cNvPr>
          <p:cNvPicPr>
            <a:picLocks noChangeAspect="1"/>
          </p:cNvPicPr>
          <p:nvPr/>
        </p:nvPicPr>
        <p:blipFill>
          <a:blip r:embed="rId3"/>
          <a:stretch>
            <a:fillRect/>
          </a:stretch>
        </p:blipFill>
        <p:spPr>
          <a:xfrm>
            <a:off x="6421803" y="1858819"/>
            <a:ext cx="5109566" cy="3452088"/>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FE20B6-A233-B7DA-C94F-150A723B713F}"/>
              </a:ext>
            </a:extLst>
          </p:cNvPr>
          <p:cNvSpPr txBox="1">
            <a:spLocks noGrp="1"/>
          </p:cNvSpPr>
          <p:nvPr>
            <p:ph type="title"/>
          </p:nvPr>
        </p:nvSpPr>
        <p:spPr>
          <a:xfrm>
            <a:off x="838203" y="365760"/>
            <a:ext cx="10515600" cy="1325559"/>
          </a:xfrm>
          <a:prstGeom prst="rect">
            <a:avLst/>
          </a:prstGeom>
          <a:noFill/>
          <a:ln>
            <a:noFill/>
          </a:ln>
        </p:spPr>
        <p:txBody>
          <a:bodyPr vert="horz" wrap="square" lIns="91440" tIns="45720" rIns="91440" bIns="45720" anchor="ctr" anchorCtr="0" compatLnSpc="1">
            <a:normAutofit/>
          </a:bodyPr>
          <a:lstStyle/>
          <a:p>
            <a:pPr lvl="0"/>
            <a:r>
              <a:rPr lang="de-DE"/>
              <a:t>2. Phase die Blutgerinnung</a:t>
            </a:r>
          </a:p>
        </p:txBody>
      </p:sp>
      <p:sp>
        <p:nvSpPr>
          <p:cNvPr id="3" name="Textfeld 2">
            <a:extLst>
              <a:ext uri="{FF2B5EF4-FFF2-40B4-BE49-F238E27FC236}">
                <a16:creationId xmlns:a16="http://schemas.microsoft.com/office/drawing/2014/main" id="{7BEB819B-0B36-AF15-CD1F-10466259DE87}"/>
              </a:ext>
            </a:extLst>
          </p:cNvPr>
          <p:cNvSpPr txBox="1"/>
          <p:nvPr/>
        </p:nvSpPr>
        <p:spPr>
          <a:xfrm>
            <a:off x="834353" y="1709187"/>
            <a:ext cx="10595463" cy="175432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Beteiligte Komponenten</a:t>
            </a:r>
          </a:p>
          <a:p>
            <a:pPr marL="1028700" marR="0" lvl="1"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Thrombozyten im weißen Thrombus</a:t>
            </a:r>
          </a:p>
          <a:p>
            <a:pPr marL="1028700" marR="0" lvl="1"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Fibrinogen / Fibrin</a:t>
            </a:r>
          </a:p>
        </p:txBody>
      </p:sp>
      <p:pic>
        <p:nvPicPr>
          <p:cNvPr id="4" name="Grafik 4" descr="Ein Bild, das Cartoon, Screenshot, Kunst enthält.&#10;&#10;Beschreibung automatisch generiert.">
            <a:extLst>
              <a:ext uri="{FF2B5EF4-FFF2-40B4-BE49-F238E27FC236}">
                <a16:creationId xmlns:a16="http://schemas.microsoft.com/office/drawing/2014/main" id="{DAFC5295-3834-32C5-1D60-09F422631A54}"/>
              </a:ext>
            </a:extLst>
          </p:cNvPr>
          <p:cNvPicPr>
            <a:picLocks noChangeAspect="1"/>
          </p:cNvPicPr>
          <p:nvPr/>
        </p:nvPicPr>
        <p:blipFill>
          <a:blip r:embed="rId3"/>
          <a:stretch>
            <a:fillRect/>
          </a:stretch>
        </p:blipFill>
        <p:spPr>
          <a:xfrm>
            <a:off x="6090608" y="3013359"/>
            <a:ext cx="5725771" cy="3440548"/>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BC6060-B90D-8724-A60A-4FDE57F12583}"/>
              </a:ext>
            </a:extLst>
          </p:cNvPr>
          <p:cNvSpPr txBox="1">
            <a:spLocks noGrp="1"/>
          </p:cNvSpPr>
          <p:nvPr>
            <p:ph type="title"/>
          </p:nvPr>
        </p:nvSpPr>
        <p:spPr>
          <a:xfrm>
            <a:off x="838203" y="365760"/>
            <a:ext cx="10515600" cy="1325559"/>
          </a:xfrm>
          <a:prstGeom prst="rect">
            <a:avLst/>
          </a:prstGeom>
          <a:noFill/>
          <a:ln>
            <a:noFill/>
          </a:ln>
        </p:spPr>
        <p:txBody>
          <a:bodyPr vert="horz" wrap="square" lIns="91440" tIns="45720" rIns="91440" bIns="45720" anchor="ctr" anchorCtr="0" compatLnSpc="1">
            <a:normAutofit/>
          </a:bodyPr>
          <a:lstStyle/>
          <a:p>
            <a:pPr lvl="0"/>
            <a:r>
              <a:rPr lang="de-DE"/>
              <a:t>2. Phase die Blutgerinnung</a:t>
            </a:r>
          </a:p>
        </p:txBody>
      </p:sp>
      <p:sp>
        <p:nvSpPr>
          <p:cNvPr id="3" name="Textfeld 2">
            <a:extLst>
              <a:ext uri="{FF2B5EF4-FFF2-40B4-BE49-F238E27FC236}">
                <a16:creationId xmlns:a16="http://schemas.microsoft.com/office/drawing/2014/main" id="{592F9CA3-12C0-D4FA-E52D-B3BBFFCB63FC}"/>
              </a:ext>
            </a:extLst>
          </p:cNvPr>
          <p:cNvSpPr txBox="1"/>
          <p:nvPr/>
        </p:nvSpPr>
        <p:spPr>
          <a:xfrm>
            <a:off x="834353" y="1709187"/>
            <a:ext cx="10595463" cy="175432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Beteiligte Komponenten</a:t>
            </a:r>
          </a:p>
          <a:p>
            <a:pPr marL="1028700" marR="0" lvl="1"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Thrombozyten im weißen Thrombus</a:t>
            </a:r>
          </a:p>
          <a:p>
            <a:pPr marL="1028700" marR="0" lvl="1"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Fibrinogen / Fibrin</a:t>
            </a:r>
          </a:p>
        </p:txBody>
      </p:sp>
      <p:pic>
        <p:nvPicPr>
          <p:cNvPr id="4" name="Grafik 4">
            <a:extLst>
              <a:ext uri="{FF2B5EF4-FFF2-40B4-BE49-F238E27FC236}">
                <a16:creationId xmlns:a16="http://schemas.microsoft.com/office/drawing/2014/main" id="{686768A5-945D-5D45-8B09-900C07A68148}"/>
              </a:ext>
            </a:extLst>
          </p:cNvPr>
          <p:cNvPicPr>
            <a:picLocks noChangeAspect="1"/>
          </p:cNvPicPr>
          <p:nvPr/>
        </p:nvPicPr>
        <p:blipFill>
          <a:blip r:embed="rId3"/>
          <a:stretch>
            <a:fillRect/>
          </a:stretch>
        </p:blipFill>
        <p:spPr>
          <a:xfrm>
            <a:off x="6167335" y="2835179"/>
            <a:ext cx="5768501" cy="3657060"/>
          </a:xfrm>
          <a:prstGeom prst="rect">
            <a:avLst/>
          </a:prstGeom>
          <a:noFill/>
          <a:ln cap="flat">
            <a:noFill/>
          </a:ln>
        </p:spPr>
      </p:pic>
      <p:sp>
        <p:nvSpPr>
          <p:cNvPr id="5" name="Textfeld 5">
            <a:extLst>
              <a:ext uri="{FF2B5EF4-FFF2-40B4-BE49-F238E27FC236}">
                <a16:creationId xmlns:a16="http://schemas.microsoft.com/office/drawing/2014/main" id="{57119E13-3B72-2759-44A8-055BAC5579C5}"/>
              </a:ext>
            </a:extLst>
          </p:cNvPr>
          <p:cNvSpPr txBox="1"/>
          <p:nvPr/>
        </p:nvSpPr>
        <p:spPr>
          <a:xfrm>
            <a:off x="1346170" y="3481376"/>
            <a:ext cx="4523363" cy="1754322"/>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ptos"/>
              </a:rPr>
              <a:t> weitere Faktoren der Gerinnungskaskade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3">
            <a:extLst>
              <a:ext uri="{FF2B5EF4-FFF2-40B4-BE49-F238E27FC236}">
                <a16:creationId xmlns:a16="http://schemas.microsoft.com/office/drawing/2014/main" id="{22D6523F-3DB9-3791-F03C-24459B01B107}"/>
              </a:ext>
            </a:extLst>
          </p:cNvPr>
          <p:cNvSpPr txBox="1"/>
          <p:nvPr/>
        </p:nvSpPr>
        <p:spPr>
          <a:xfrm>
            <a:off x="1115439" y="530315"/>
            <a:ext cx="9961126" cy="83099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4800" b="1" i="0" u="none" strike="noStrike" kern="1200" cap="none" spc="0" baseline="0">
                <a:solidFill>
                  <a:srgbClr val="FFFFFF"/>
                </a:solidFill>
                <a:uFillTx/>
                <a:latin typeface="Avenir Next LT Pro" pitchFamily="34"/>
              </a:rPr>
              <a:t>Unser Multiagentensystem</a:t>
            </a:r>
          </a:p>
        </p:txBody>
      </p:sp>
      <p:pic>
        <p:nvPicPr>
          <p:cNvPr id="3" name="Grafik3">
            <a:extLst>
              <a:ext uri="{FF2B5EF4-FFF2-40B4-BE49-F238E27FC236}">
                <a16:creationId xmlns:a16="http://schemas.microsoft.com/office/drawing/2014/main" id="{D29C0AF9-73C0-0DAB-F0D2-251CF02201BD}"/>
              </a:ext>
            </a:extLst>
          </p:cNvPr>
          <p:cNvPicPr>
            <a:picLocks noChangeAspect="1"/>
          </p:cNvPicPr>
          <p:nvPr/>
        </p:nvPicPr>
        <p:blipFill>
          <a:blip r:embed="rId3">
            <a:lum/>
            <a:alphaModFix/>
          </a:blip>
          <a:srcRect/>
          <a:stretch>
            <a:fillRect/>
          </a:stretch>
        </p:blipFill>
        <p:spPr>
          <a:xfrm>
            <a:off x="2344155" y="1544128"/>
            <a:ext cx="7503685" cy="5090135"/>
          </a:xfrm>
          <a:prstGeom prst="rect">
            <a:avLst/>
          </a:prstGeom>
          <a:noFill/>
          <a:ln cap="flat">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F93025-70FF-DEE1-C4CF-D914CED38B64}"/>
              </a:ext>
            </a:extLst>
          </p:cNvPr>
          <p:cNvSpPr txBox="1">
            <a:spLocks noGrp="1"/>
          </p:cNvSpPr>
          <p:nvPr>
            <p:ph type="title"/>
          </p:nvPr>
        </p:nvSpPr>
        <p:spPr>
          <a:xfrm>
            <a:off x="838203" y="365760"/>
            <a:ext cx="10515600" cy="1325559"/>
          </a:xfrm>
          <a:prstGeom prst="rect">
            <a:avLst/>
          </a:prstGeom>
          <a:noFill/>
          <a:ln>
            <a:noFill/>
          </a:ln>
        </p:spPr>
        <p:txBody>
          <a:bodyPr vert="horz" wrap="square" lIns="91440" tIns="45720" rIns="91440" bIns="45720" anchor="ctr" anchorCtr="0" compatLnSpc="1">
            <a:normAutofit/>
          </a:bodyPr>
          <a:lstStyle/>
          <a:p>
            <a:pPr lvl="0"/>
            <a:r>
              <a:rPr lang="de-DE"/>
              <a:t>Gerinnungskaskade</a:t>
            </a:r>
          </a:p>
        </p:txBody>
      </p:sp>
      <p:pic>
        <p:nvPicPr>
          <p:cNvPr id="3" name="Grafik3">
            <a:extLst>
              <a:ext uri="{FF2B5EF4-FFF2-40B4-BE49-F238E27FC236}">
                <a16:creationId xmlns:a16="http://schemas.microsoft.com/office/drawing/2014/main" id="{0EBAF462-1427-597A-0A6F-CFDB79148044}"/>
              </a:ext>
            </a:extLst>
          </p:cNvPr>
          <p:cNvPicPr>
            <a:picLocks noChangeAspect="1"/>
          </p:cNvPicPr>
          <p:nvPr/>
        </p:nvPicPr>
        <p:blipFill>
          <a:blip r:embed="rId3">
            <a:lum/>
            <a:alphaModFix/>
          </a:blip>
          <a:srcRect/>
          <a:stretch>
            <a:fillRect/>
          </a:stretch>
        </p:blipFill>
        <p:spPr>
          <a:xfrm>
            <a:off x="2344155" y="1544128"/>
            <a:ext cx="7503685" cy="5090135"/>
          </a:xfrm>
          <a:prstGeom prst="rect">
            <a:avLst/>
          </a:prstGeom>
          <a:noFill/>
          <a:ln cap="flat">
            <a:noFill/>
          </a:ln>
        </p:spPr>
      </p:pic>
      <p:sp>
        <p:nvSpPr>
          <p:cNvPr id="4" name="Ellipse 5">
            <a:extLst>
              <a:ext uri="{FF2B5EF4-FFF2-40B4-BE49-F238E27FC236}">
                <a16:creationId xmlns:a16="http://schemas.microsoft.com/office/drawing/2014/main" id="{87D00BFB-6840-3F5F-1B6F-A2BFD83BFB35}"/>
              </a:ext>
            </a:extLst>
          </p:cNvPr>
          <p:cNvSpPr/>
          <p:nvPr/>
        </p:nvSpPr>
        <p:spPr>
          <a:xfrm>
            <a:off x="5264283" y="5920932"/>
            <a:ext cx="2508116" cy="44747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Aptos"/>
            </a:endParaRPr>
          </a:p>
        </p:txBody>
      </p:sp>
      <p:sp>
        <p:nvSpPr>
          <p:cNvPr id="5" name="Ellipse 6">
            <a:extLst>
              <a:ext uri="{FF2B5EF4-FFF2-40B4-BE49-F238E27FC236}">
                <a16:creationId xmlns:a16="http://schemas.microsoft.com/office/drawing/2014/main" id="{07906CB0-0045-D1C3-87D5-287FD7CBD18B}"/>
              </a:ext>
            </a:extLst>
          </p:cNvPr>
          <p:cNvSpPr/>
          <p:nvPr/>
        </p:nvSpPr>
        <p:spPr>
          <a:xfrm>
            <a:off x="8105680" y="5898264"/>
            <a:ext cx="1663430" cy="44747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Apto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D99F93-9B1D-BE0F-9529-7FB12406AFD4}"/>
              </a:ext>
            </a:extLst>
          </p:cNvPr>
          <p:cNvSpPr txBox="1">
            <a:spLocks noGrp="1"/>
          </p:cNvSpPr>
          <p:nvPr>
            <p:ph type="title"/>
          </p:nvPr>
        </p:nvSpPr>
        <p:spPr>
          <a:xfrm>
            <a:off x="838203" y="365760"/>
            <a:ext cx="10515600" cy="1325559"/>
          </a:xfrm>
          <a:prstGeom prst="rect">
            <a:avLst/>
          </a:prstGeom>
          <a:noFill/>
          <a:ln>
            <a:noFill/>
          </a:ln>
        </p:spPr>
        <p:txBody>
          <a:bodyPr vert="horz" wrap="square" lIns="91440" tIns="45720" rIns="91440" bIns="45720" anchor="ctr" anchorCtr="0" compatLnSpc="1">
            <a:normAutofit/>
          </a:bodyPr>
          <a:lstStyle/>
          <a:p>
            <a:pPr lvl="0"/>
            <a:r>
              <a:rPr lang="de-DE"/>
              <a:t>Unser Multiagentensystem</a:t>
            </a:r>
          </a:p>
        </p:txBody>
      </p:sp>
      <p:pic>
        <p:nvPicPr>
          <p:cNvPr id="3" name="Grafik3">
            <a:extLst>
              <a:ext uri="{FF2B5EF4-FFF2-40B4-BE49-F238E27FC236}">
                <a16:creationId xmlns:a16="http://schemas.microsoft.com/office/drawing/2014/main" id="{4A6B52FE-2003-44FE-A550-8FCE9C53C7F4}"/>
              </a:ext>
            </a:extLst>
          </p:cNvPr>
          <p:cNvPicPr>
            <a:picLocks noChangeAspect="1"/>
          </p:cNvPicPr>
          <p:nvPr/>
        </p:nvPicPr>
        <p:blipFill>
          <a:blip r:embed="rId3">
            <a:lum/>
            <a:alphaModFix/>
          </a:blip>
          <a:srcRect/>
          <a:stretch>
            <a:fillRect/>
          </a:stretch>
        </p:blipFill>
        <p:spPr>
          <a:xfrm>
            <a:off x="2344155" y="1544128"/>
            <a:ext cx="7503685" cy="5090135"/>
          </a:xfrm>
          <a:prstGeom prst="rect">
            <a:avLst/>
          </a:prstGeom>
          <a:noFill/>
          <a:ln cap="flat">
            <a:noFill/>
          </a:ln>
        </p:spPr>
      </p:pic>
      <p:sp>
        <p:nvSpPr>
          <p:cNvPr id="4" name="Ellipse 5">
            <a:extLst>
              <a:ext uri="{FF2B5EF4-FFF2-40B4-BE49-F238E27FC236}">
                <a16:creationId xmlns:a16="http://schemas.microsoft.com/office/drawing/2014/main" id="{FB0629A7-2206-0FC2-9B1E-C243CA754F79}"/>
              </a:ext>
            </a:extLst>
          </p:cNvPr>
          <p:cNvSpPr/>
          <p:nvPr/>
        </p:nvSpPr>
        <p:spPr>
          <a:xfrm>
            <a:off x="5264283" y="5920932"/>
            <a:ext cx="2508116" cy="44747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Aptos"/>
            </a:endParaRPr>
          </a:p>
        </p:txBody>
      </p:sp>
      <p:sp>
        <p:nvSpPr>
          <p:cNvPr id="5" name="Ellipse 6">
            <a:extLst>
              <a:ext uri="{FF2B5EF4-FFF2-40B4-BE49-F238E27FC236}">
                <a16:creationId xmlns:a16="http://schemas.microsoft.com/office/drawing/2014/main" id="{5E7F0831-5D5B-39B2-46B0-35F599F96FEF}"/>
              </a:ext>
            </a:extLst>
          </p:cNvPr>
          <p:cNvSpPr/>
          <p:nvPr/>
        </p:nvSpPr>
        <p:spPr>
          <a:xfrm>
            <a:off x="8105680" y="5898264"/>
            <a:ext cx="1663430" cy="447470"/>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Aptos"/>
            </a:endParaRPr>
          </a:p>
        </p:txBody>
      </p:sp>
      <p:sp>
        <p:nvSpPr>
          <p:cNvPr id="6" name="Ellipse 3">
            <a:extLst>
              <a:ext uri="{FF2B5EF4-FFF2-40B4-BE49-F238E27FC236}">
                <a16:creationId xmlns:a16="http://schemas.microsoft.com/office/drawing/2014/main" id="{04D1E116-7E34-70E8-3C98-BB857DF4260F}"/>
              </a:ext>
            </a:extLst>
          </p:cNvPr>
          <p:cNvSpPr/>
          <p:nvPr/>
        </p:nvSpPr>
        <p:spPr>
          <a:xfrm>
            <a:off x="4862203" y="2645953"/>
            <a:ext cx="1791510" cy="36968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Aptos"/>
            </a:endParaRPr>
          </a:p>
        </p:txBody>
      </p:sp>
      <p:sp>
        <p:nvSpPr>
          <p:cNvPr id="7" name="Ellipse 4">
            <a:extLst>
              <a:ext uri="{FF2B5EF4-FFF2-40B4-BE49-F238E27FC236}">
                <a16:creationId xmlns:a16="http://schemas.microsoft.com/office/drawing/2014/main" id="{605BD440-03AA-27DE-553F-74FD9FC679F8}"/>
              </a:ext>
            </a:extLst>
          </p:cNvPr>
          <p:cNvSpPr/>
          <p:nvPr/>
        </p:nvSpPr>
        <p:spPr>
          <a:xfrm>
            <a:off x="2456233" y="2068775"/>
            <a:ext cx="1791510" cy="369682"/>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Apto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4">
            <a:extLst>
              <a:ext uri="{FF2B5EF4-FFF2-40B4-BE49-F238E27FC236}">
                <a16:creationId xmlns:a16="http://schemas.microsoft.com/office/drawing/2014/main" id="{918A9574-B18E-AF0B-6AFA-15C4EEC0AA6F}"/>
              </a:ext>
            </a:extLst>
          </p:cNvPr>
          <p:cNvSpPr txBox="1"/>
          <p:nvPr/>
        </p:nvSpPr>
        <p:spPr>
          <a:xfrm>
            <a:off x="761192" y="695684"/>
            <a:ext cx="10007330" cy="76944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4400" b="1" i="0" u="none" strike="noStrike" kern="1200" cap="none" spc="0" baseline="0">
                <a:solidFill>
                  <a:srgbClr val="FFFFFF"/>
                </a:solidFill>
                <a:uFillTx/>
                <a:latin typeface="Avenir Next LT Pro"/>
              </a:rPr>
              <a:t>Wieso Multiagentensystem?</a:t>
            </a:r>
          </a:p>
        </p:txBody>
      </p:sp>
      <p:pic>
        <p:nvPicPr>
          <p:cNvPr id="3" name="Grafik 6">
            <a:extLst>
              <a:ext uri="{FF2B5EF4-FFF2-40B4-BE49-F238E27FC236}">
                <a16:creationId xmlns:a16="http://schemas.microsoft.com/office/drawing/2014/main" id="{61FC30AD-68CE-27E8-5AB0-9B1F50EB114F}"/>
              </a:ext>
            </a:extLst>
          </p:cNvPr>
          <p:cNvPicPr>
            <a:picLocks noChangeAspect="1"/>
          </p:cNvPicPr>
          <p:nvPr/>
        </p:nvPicPr>
        <p:blipFill>
          <a:blip r:embed="rId3"/>
          <a:stretch>
            <a:fillRect/>
          </a:stretch>
        </p:blipFill>
        <p:spPr>
          <a:xfrm>
            <a:off x="284808" y="1801916"/>
            <a:ext cx="4180188" cy="2711717"/>
          </a:xfrm>
          <a:prstGeom prst="rect">
            <a:avLst/>
          </a:prstGeom>
          <a:noFill/>
          <a:ln cap="flat">
            <a:noFill/>
          </a:ln>
        </p:spPr>
      </p:pic>
      <p:pic>
        <p:nvPicPr>
          <p:cNvPr id="4" name="Grafik 10">
            <a:extLst>
              <a:ext uri="{FF2B5EF4-FFF2-40B4-BE49-F238E27FC236}">
                <a16:creationId xmlns:a16="http://schemas.microsoft.com/office/drawing/2014/main" id="{4E392149-5485-4F9B-22D1-D15F46DD82E1}"/>
              </a:ext>
            </a:extLst>
          </p:cNvPr>
          <p:cNvPicPr>
            <a:picLocks noChangeAspect="1"/>
          </p:cNvPicPr>
          <p:nvPr/>
        </p:nvPicPr>
        <p:blipFill>
          <a:blip r:embed="rId4"/>
          <a:stretch>
            <a:fillRect/>
          </a:stretch>
        </p:blipFill>
        <p:spPr>
          <a:xfrm>
            <a:off x="7393701" y="1465124"/>
            <a:ext cx="3763926" cy="2358319"/>
          </a:xfrm>
          <a:prstGeom prst="rect">
            <a:avLst/>
          </a:prstGeom>
          <a:noFill/>
          <a:ln cap="flat">
            <a:noFill/>
          </a:ln>
        </p:spPr>
      </p:pic>
      <p:pic>
        <p:nvPicPr>
          <p:cNvPr id="5" name="Grafik 4" descr="Ein Bild, das Cartoon, Screenshot, Kunst enthält.&#10;&#10;Beschreibung automatisch generiert.">
            <a:extLst>
              <a:ext uri="{FF2B5EF4-FFF2-40B4-BE49-F238E27FC236}">
                <a16:creationId xmlns:a16="http://schemas.microsoft.com/office/drawing/2014/main" id="{3ED9B121-4552-AF34-5EB2-882D12CA5C29}"/>
              </a:ext>
            </a:extLst>
          </p:cNvPr>
          <p:cNvPicPr>
            <a:picLocks noChangeAspect="1"/>
          </p:cNvPicPr>
          <p:nvPr/>
        </p:nvPicPr>
        <p:blipFill>
          <a:blip r:embed="rId5"/>
          <a:stretch>
            <a:fillRect/>
          </a:stretch>
        </p:blipFill>
        <p:spPr>
          <a:xfrm>
            <a:off x="4971931" y="4177390"/>
            <a:ext cx="4045616" cy="2430959"/>
          </a:xfrm>
          <a:prstGeom prst="rect">
            <a:avLst/>
          </a:prstGeom>
          <a:noFill/>
          <a:ln cap="flat">
            <a:noFill/>
          </a:ln>
        </p:spPr>
      </p:pic>
      <p:pic>
        <p:nvPicPr>
          <p:cNvPr id="6" name="Grafik 12" descr="Ein Bild, das Text, Entwurf, Zeichnung, Diagramm enthält.&#10;&#10;Beschreibung automatisch generiert.">
            <a:extLst>
              <a:ext uri="{FF2B5EF4-FFF2-40B4-BE49-F238E27FC236}">
                <a16:creationId xmlns:a16="http://schemas.microsoft.com/office/drawing/2014/main" id="{F1C63B05-988E-C705-E361-C2996C10DDDB}"/>
              </a:ext>
            </a:extLst>
          </p:cNvPr>
          <p:cNvPicPr>
            <a:picLocks noChangeAspect="1"/>
          </p:cNvPicPr>
          <p:nvPr/>
        </p:nvPicPr>
        <p:blipFill>
          <a:blip r:embed="rId6"/>
          <a:stretch>
            <a:fillRect/>
          </a:stretch>
        </p:blipFill>
        <p:spPr>
          <a:xfrm>
            <a:off x="1745296" y="1801916"/>
            <a:ext cx="8039103" cy="4257675"/>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B9FB02-C6DC-993C-7386-BD7C0CFE3E65}"/>
              </a:ext>
            </a:extLst>
          </p:cNvPr>
          <p:cNvSpPr txBox="1">
            <a:spLocks noGrp="1"/>
          </p:cNvSpPr>
          <p:nvPr>
            <p:ph type="title"/>
          </p:nvPr>
        </p:nvSpPr>
        <p:spPr>
          <a:xfrm>
            <a:off x="838203" y="365760"/>
            <a:ext cx="10515600" cy="1325559"/>
          </a:xfrm>
          <a:prstGeom prst="rect">
            <a:avLst/>
          </a:prstGeom>
          <a:noFill/>
          <a:ln>
            <a:noFill/>
          </a:ln>
        </p:spPr>
        <p:txBody>
          <a:bodyPr vert="horz" wrap="square" lIns="91440" tIns="45720" rIns="91440" bIns="45720" anchor="ctr" anchorCtr="0" compatLnSpc="1">
            <a:normAutofit/>
          </a:bodyPr>
          <a:lstStyle/>
          <a:p>
            <a:pPr lvl="0"/>
            <a:r>
              <a:rPr lang="de-DE"/>
              <a:t>Hämostase: was ist das?</a:t>
            </a:r>
          </a:p>
        </p:txBody>
      </p:sp>
      <p:pic>
        <p:nvPicPr>
          <p:cNvPr id="3" name="Inhaltsplatzhalter 3" descr="Ein Bild, das Animierter Cartoon, Animation, Clipart, Darstellung enthält.&#10;&#10;Beschreibung automatisch generiert.">
            <a:extLst>
              <a:ext uri="{FF2B5EF4-FFF2-40B4-BE49-F238E27FC236}">
                <a16:creationId xmlns:a16="http://schemas.microsoft.com/office/drawing/2014/main" id="{7748CA0E-ECB9-44A8-7127-94414F2F3BAF}"/>
              </a:ext>
            </a:extLst>
          </p:cNvPr>
          <p:cNvPicPr>
            <a:picLocks noGrp="1" noChangeAspect="1"/>
          </p:cNvPicPr>
          <p:nvPr>
            <p:ph idx="1"/>
          </p:nvPr>
        </p:nvPicPr>
        <p:blipFill>
          <a:blip r:embed="rId3"/>
          <a:stretch>
            <a:fillRect/>
          </a:stretch>
        </p:blipFill>
        <p:spPr>
          <a:xfrm>
            <a:off x="2696839" y="1681718"/>
            <a:ext cx="6324648" cy="4195760"/>
          </a:xfrm>
          <a:prstGeom prst="rect">
            <a:avLst/>
          </a:prstGeom>
          <a:noFill/>
          <a:ln>
            <a:noFill/>
          </a:ln>
        </p:spPr>
      </p:pic>
      <p:sp>
        <p:nvSpPr>
          <p:cNvPr id="4" name="Textfeld 4">
            <a:extLst>
              <a:ext uri="{FF2B5EF4-FFF2-40B4-BE49-F238E27FC236}">
                <a16:creationId xmlns:a16="http://schemas.microsoft.com/office/drawing/2014/main" id="{510F61A5-A457-4B5D-68E2-A19623103DC1}"/>
              </a:ext>
            </a:extLst>
          </p:cNvPr>
          <p:cNvSpPr txBox="1"/>
          <p:nvPr/>
        </p:nvSpPr>
        <p:spPr>
          <a:xfrm>
            <a:off x="579647" y="6431368"/>
            <a:ext cx="10517657"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1800" b="0" i="0" u="none" strike="noStrike" kern="1200" cap="none" spc="0" baseline="0">
                <a:solidFill>
                  <a:srgbClr val="000000"/>
                </a:solidFill>
                <a:uFillTx/>
                <a:latin typeface="Avenir Next LT Pro"/>
              </a:rPr>
              <a:t>Bild: Es war einmal...das Leben; Folge: Die Blutplättchen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A1CFB5-E1D5-BF29-8E8B-95905E9B478B}"/>
              </a:ext>
            </a:extLst>
          </p:cNvPr>
          <p:cNvSpPr txBox="1">
            <a:spLocks noGrp="1"/>
          </p:cNvSpPr>
          <p:nvPr>
            <p:ph type="title"/>
          </p:nvPr>
        </p:nvSpPr>
        <p:spPr>
          <a:xfrm>
            <a:off x="838203" y="365760"/>
            <a:ext cx="10515600" cy="1325559"/>
          </a:xfrm>
          <a:prstGeom prst="rect">
            <a:avLst/>
          </a:prstGeom>
          <a:noFill/>
          <a:ln>
            <a:noFill/>
          </a:ln>
        </p:spPr>
        <p:txBody>
          <a:bodyPr vert="horz" wrap="square" lIns="91440" tIns="45720" rIns="91440" bIns="45720" anchor="ctr" anchorCtr="0" compatLnSpc="1">
            <a:normAutofit/>
          </a:bodyPr>
          <a:lstStyle/>
          <a:p>
            <a:pPr marL="742950" lvl="0" indent="-742950">
              <a:buSzPct val="100000"/>
              <a:buAutoNum type="arabicPeriod"/>
            </a:pPr>
            <a:r>
              <a:rPr lang="de-DE"/>
              <a:t>Phase: Blutungsstillung</a:t>
            </a:r>
          </a:p>
        </p:txBody>
      </p:sp>
      <p:sp>
        <p:nvSpPr>
          <p:cNvPr id="3" name="Textfeld 3">
            <a:extLst>
              <a:ext uri="{FF2B5EF4-FFF2-40B4-BE49-F238E27FC236}">
                <a16:creationId xmlns:a16="http://schemas.microsoft.com/office/drawing/2014/main" id="{499642FE-6C8E-8C7B-FA62-2A882ACDB51A}"/>
              </a:ext>
            </a:extLst>
          </p:cNvPr>
          <p:cNvSpPr txBox="1"/>
          <p:nvPr/>
        </p:nvSpPr>
        <p:spPr>
          <a:xfrm>
            <a:off x="834892" y="1688403"/>
            <a:ext cx="10516459" cy="175432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Beteiligte Komponenten:</a:t>
            </a:r>
          </a:p>
          <a:p>
            <a:pPr marL="1028700" marR="0" lvl="1"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Riss im Endothel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3600" b="0" i="0" u="none" strike="noStrike" kern="1200" cap="none" spc="0" baseline="0">
              <a:solidFill>
                <a:srgbClr val="FFFFFF"/>
              </a:solidFill>
              <a:uFillTx/>
              <a:latin typeface="Avenir Next LT Pro"/>
            </a:endParaRPr>
          </a:p>
        </p:txBody>
      </p:sp>
      <p:pic>
        <p:nvPicPr>
          <p:cNvPr id="4" name="Grafik 2" descr="Ein Bild, das Screenshot, Cartoon, Grafikdesign, Kunst enthält.&#10;&#10;Beschreibung automatisch generiert.">
            <a:extLst>
              <a:ext uri="{FF2B5EF4-FFF2-40B4-BE49-F238E27FC236}">
                <a16:creationId xmlns:a16="http://schemas.microsoft.com/office/drawing/2014/main" id="{9941AC5E-AA78-4CBF-5928-31E3F4B267F1}"/>
              </a:ext>
            </a:extLst>
          </p:cNvPr>
          <p:cNvPicPr>
            <a:picLocks noChangeAspect="1"/>
          </p:cNvPicPr>
          <p:nvPr/>
        </p:nvPicPr>
        <p:blipFill>
          <a:blip r:embed="rId3"/>
          <a:stretch>
            <a:fillRect/>
          </a:stretch>
        </p:blipFill>
        <p:spPr>
          <a:xfrm>
            <a:off x="5637925" y="2567104"/>
            <a:ext cx="6223040" cy="3898352"/>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619AEC3-6F3C-A202-61E4-05946F8278D1}"/>
              </a:ext>
            </a:extLst>
          </p:cNvPr>
          <p:cNvSpPr txBox="1">
            <a:spLocks noGrp="1"/>
          </p:cNvSpPr>
          <p:nvPr>
            <p:ph type="title"/>
          </p:nvPr>
        </p:nvSpPr>
        <p:spPr>
          <a:xfrm>
            <a:off x="838203" y="365760"/>
            <a:ext cx="10515600" cy="1325559"/>
          </a:xfrm>
          <a:prstGeom prst="rect">
            <a:avLst/>
          </a:prstGeom>
          <a:noFill/>
          <a:ln>
            <a:noFill/>
          </a:ln>
        </p:spPr>
        <p:txBody>
          <a:bodyPr vert="horz" wrap="square" lIns="91440" tIns="45720" rIns="91440" bIns="45720" anchor="ctr" anchorCtr="0" compatLnSpc="1">
            <a:normAutofit/>
          </a:bodyPr>
          <a:lstStyle/>
          <a:p>
            <a:pPr marL="742950" lvl="0" indent="-742950">
              <a:buSzPct val="100000"/>
              <a:buAutoNum type="arabicPeriod"/>
            </a:pPr>
            <a:r>
              <a:rPr lang="de-DE"/>
              <a:t>Phase: Blutungsstillung</a:t>
            </a:r>
          </a:p>
        </p:txBody>
      </p:sp>
      <p:sp>
        <p:nvSpPr>
          <p:cNvPr id="3" name="Textfeld 3">
            <a:extLst>
              <a:ext uri="{FF2B5EF4-FFF2-40B4-BE49-F238E27FC236}">
                <a16:creationId xmlns:a16="http://schemas.microsoft.com/office/drawing/2014/main" id="{16A768FF-B49E-3E8D-87D1-C6D4A73E84A7}"/>
              </a:ext>
            </a:extLst>
          </p:cNvPr>
          <p:cNvSpPr txBox="1"/>
          <p:nvPr/>
        </p:nvSpPr>
        <p:spPr>
          <a:xfrm>
            <a:off x="834892" y="1688403"/>
            <a:ext cx="10516459" cy="175432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Beteiligte Komponenten:</a:t>
            </a:r>
          </a:p>
          <a:p>
            <a:pPr marL="1028700" marR="0" lvl="1"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Riss im Endothel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3600" b="0" i="0" u="none" strike="noStrike" kern="1200" cap="none" spc="0" baseline="0">
              <a:solidFill>
                <a:srgbClr val="FFFFFF"/>
              </a:solidFill>
              <a:uFillTx/>
              <a:latin typeface="Avenir Next LT Pro"/>
            </a:endParaRPr>
          </a:p>
        </p:txBody>
      </p:sp>
      <p:pic>
        <p:nvPicPr>
          <p:cNvPr id="4" name="Grafik3">
            <a:extLst>
              <a:ext uri="{FF2B5EF4-FFF2-40B4-BE49-F238E27FC236}">
                <a16:creationId xmlns:a16="http://schemas.microsoft.com/office/drawing/2014/main" id="{C7278ECB-9B0C-17AC-1877-95E5D003CA71}"/>
              </a:ext>
            </a:extLst>
          </p:cNvPr>
          <p:cNvPicPr>
            <a:picLocks noChangeAspect="1"/>
          </p:cNvPicPr>
          <p:nvPr/>
        </p:nvPicPr>
        <p:blipFill>
          <a:blip r:embed="rId3">
            <a:lum/>
            <a:alphaModFix/>
          </a:blip>
          <a:srcRect/>
          <a:stretch>
            <a:fillRect/>
          </a:stretch>
        </p:blipFill>
        <p:spPr>
          <a:xfrm>
            <a:off x="2032866" y="1402104"/>
            <a:ext cx="7503685" cy="5090135"/>
          </a:xfrm>
          <a:prstGeom prst="rect">
            <a:avLst/>
          </a:prstGeom>
          <a:noFill/>
          <a:ln cap="flat">
            <a:noFill/>
          </a:ln>
        </p:spPr>
      </p:pic>
      <p:sp>
        <p:nvSpPr>
          <p:cNvPr id="5" name="Ellipse 5">
            <a:extLst>
              <a:ext uri="{FF2B5EF4-FFF2-40B4-BE49-F238E27FC236}">
                <a16:creationId xmlns:a16="http://schemas.microsoft.com/office/drawing/2014/main" id="{2982ADE6-6CB2-7950-14BF-569465456B9B}"/>
              </a:ext>
            </a:extLst>
          </p:cNvPr>
          <p:cNvSpPr/>
          <p:nvPr/>
        </p:nvSpPr>
        <p:spPr>
          <a:xfrm>
            <a:off x="4717910" y="2445535"/>
            <a:ext cx="1653701" cy="428021"/>
          </a:xfrm>
          <a:custGeom>
            <a:avLst/>
            <a:gdLst>
              <a:gd name="f0" fmla="val 21600000"/>
              <a:gd name="f1" fmla="val 10800000"/>
              <a:gd name="f2" fmla="val 5400000"/>
              <a:gd name="f3" fmla="val 180"/>
              <a:gd name="f4" fmla="val w"/>
              <a:gd name="f5" fmla="val h"/>
              <a:gd name="f6" fmla="val ss"/>
              <a:gd name="f7" fmla="val 0"/>
              <a:gd name="f8" fmla="*/ 5419351 1 1725033"/>
              <a:gd name="f9" fmla="+- 0 0 -360"/>
              <a:gd name="f10" fmla="+- 0 0 -180"/>
              <a:gd name="f11" fmla="abs f4"/>
              <a:gd name="f12" fmla="abs f5"/>
              <a:gd name="f13" fmla="abs f6"/>
              <a:gd name="f14" fmla="val f7"/>
              <a:gd name="f15" fmla="+- 2700000 f2 0"/>
              <a:gd name="f16" fmla="*/ f9 f1 1"/>
              <a:gd name="f17" fmla="*/ f10 f1 1"/>
              <a:gd name="f18" fmla="?: f11 f4 1"/>
              <a:gd name="f19" fmla="?: f12 f5 1"/>
              <a:gd name="f20" fmla="?: f13 f6 1"/>
              <a:gd name="f21" fmla="*/ f15 f8 1"/>
              <a:gd name="f22" fmla="*/ f16 1 f3"/>
              <a:gd name="f23" fmla="*/ f17 1 f3"/>
              <a:gd name="f24" fmla="*/ f18 1 21600"/>
              <a:gd name="f25" fmla="*/ f19 1 21600"/>
              <a:gd name="f26" fmla="*/ 21600 f18 1"/>
              <a:gd name="f27" fmla="*/ 21600 f19 1"/>
              <a:gd name="f28" fmla="*/ f21 1 f1"/>
              <a:gd name="f29" fmla="+- f22 0 f2"/>
              <a:gd name="f30" fmla="+- f23 0 f2"/>
              <a:gd name="f31" fmla="min f25 f24"/>
              <a:gd name="f32" fmla="*/ f26 1 f20"/>
              <a:gd name="f33" fmla="*/ f27 1 f20"/>
              <a:gd name="f34" fmla="+- 0 0 f28"/>
              <a:gd name="f35" fmla="val f32"/>
              <a:gd name="f36" fmla="val f33"/>
              <a:gd name="f37" fmla="+- 0 0 f34"/>
              <a:gd name="f38" fmla="*/ f14 f31 1"/>
              <a:gd name="f39" fmla="+- f36 0 f14"/>
              <a:gd name="f40" fmla="+- f35 0 f14"/>
              <a:gd name="f41" fmla="*/ f37 f1 1"/>
              <a:gd name="f42" fmla="*/ f39 1 2"/>
              <a:gd name="f43" fmla="*/ f40 1 2"/>
              <a:gd name="f44" fmla="*/ f41 1 f8"/>
              <a:gd name="f45" fmla="+- f14 f42 0"/>
              <a:gd name="f46" fmla="+- f14 f43 0"/>
              <a:gd name="f47" fmla="+- f44 0 f2"/>
              <a:gd name="f48" fmla="*/ f43 f31 1"/>
              <a:gd name="f49" fmla="*/ f42 f31 1"/>
              <a:gd name="f50" fmla="cos 1 f47"/>
              <a:gd name="f51" fmla="sin 1 f47"/>
              <a:gd name="f52" fmla="*/ f45 f31 1"/>
              <a:gd name="f53" fmla="+- 0 0 f50"/>
              <a:gd name="f54" fmla="+- 0 0 f51"/>
              <a:gd name="f55" fmla="+- 0 0 f53"/>
              <a:gd name="f56" fmla="+- 0 0 f54"/>
              <a:gd name="f57" fmla="*/ f55 f43 1"/>
              <a:gd name="f58" fmla="*/ f56 f42 1"/>
              <a:gd name="f59" fmla="+- f46 0 f57"/>
              <a:gd name="f60" fmla="+- f46 f57 0"/>
              <a:gd name="f61" fmla="+- f45 0 f58"/>
              <a:gd name="f62" fmla="+- f45 f58 0"/>
              <a:gd name="f63" fmla="*/ f59 f31 1"/>
              <a:gd name="f64" fmla="*/ f61 f31 1"/>
              <a:gd name="f65" fmla="*/ f60 f31 1"/>
              <a:gd name="f66" fmla="*/ f62 f31 1"/>
            </a:gdLst>
            <a:ahLst/>
            <a:cxnLst>
              <a:cxn ang="3cd4">
                <a:pos x="hc" y="t"/>
              </a:cxn>
              <a:cxn ang="0">
                <a:pos x="r" y="vc"/>
              </a:cxn>
              <a:cxn ang="cd4">
                <a:pos x="hc" y="b"/>
              </a:cxn>
              <a:cxn ang="cd2">
                <a:pos x="l" y="vc"/>
              </a:cxn>
              <a:cxn ang="f29">
                <a:pos x="f63" y="f64"/>
              </a:cxn>
              <a:cxn ang="f30">
                <a:pos x="f63" y="f66"/>
              </a:cxn>
              <a:cxn ang="f30">
                <a:pos x="f65" y="f66"/>
              </a:cxn>
              <a:cxn ang="f29">
                <a:pos x="f65" y="f64"/>
              </a:cxn>
            </a:cxnLst>
            <a:rect l="f63" t="f64" r="f65" b="f66"/>
            <a:pathLst>
              <a:path>
                <a:moveTo>
                  <a:pt x="f38" y="f52"/>
                </a:moveTo>
                <a:arcTo wR="f48" hR="f49" stAng="f1" swAng="f0"/>
                <a:close/>
              </a:path>
            </a:pathLst>
          </a:custGeom>
          <a:noFill/>
          <a:ln w="19046"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Apto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F242AE-3C25-5FF4-861E-36D0F60CB634}"/>
              </a:ext>
            </a:extLst>
          </p:cNvPr>
          <p:cNvSpPr txBox="1">
            <a:spLocks noGrp="1"/>
          </p:cNvSpPr>
          <p:nvPr>
            <p:ph type="title"/>
          </p:nvPr>
        </p:nvSpPr>
        <p:spPr>
          <a:xfrm>
            <a:off x="838203" y="365760"/>
            <a:ext cx="10515600" cy="1325559"/>
          </a:xfrm>
          <a:prstGeom prst="rect">
            <a:avLst/>
          </a:prstGeom>
          <a:noFill/>
          <a:ln>
            <a:noFill/>
          </a:ln>
        </p:spPr>
        <p:txBody>
          <a:bodyPr vert="horz" wrap="square" lIns="91440" tIns="45720" rIns="91440" bIns="45720" anchor="ctr" anchorCtr="0" compatLnSpc="1">
            <a:normAutofit/>
          </a:bodyPr>
          <a:lstStyle/>
          <a:p>
            <a:pPr marL="742950" lvl="0" indent="-742950">
              <a:buSzPct val="100000"/>
              <a:buAutoNum type="arabicPeriod"/>
            </a:pPr>
            <a:r>
              <a:rPr lang="de-DE"/>
              <a:t>Phase: Blutungsstillung</a:t>
            </a:r>
          </a:p>
        </p:txBody>
      </p:sp>
      <p:sp>
        <p:nvSpPr>
          <p:cNvPr id="3" name="Textfeld 3">
            <a:extLst>
              <a:ext uri="{FF2B5EF4-FFF2-40B4-BE49-F238E27FC236}">
                <a16:creationId xmlns:a16="http://schemas.microsoft.com/office/drawing/2014/main" id="{B0593DB9-46A3-8767-D539-59937FD64B99}"/>
              </a:ext>
            </a:extLst>
          </p:cNvPr>
          <p:cNvSpPr txBox="1"/>
          <p:nvPr/>
        </p:nvSpPr>
        <p:spPr>
          <a:xfrm>
            <a:off x="834892" y="1688403"/>
            <a:ext cx="10516459" cy="2862318"/>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Beteiligte Komponenten:</a:t>
            </a:r>
          </a:p>
          <a:p>
            <a:pPr marL="1028700" marR="0" lvl="1"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Riss im Endothel</a:t>
            </a:r>
          </a:p>
          <a:p>
            <a:pPr marL="1028700" marR="0" lvl="1"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Kollagen</a:t>
            </a:r>
          </a:p>
          <a:p>
            <a:pPr marL="1028700" marR="0" lvl="1"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endParaRPr lang="de-DE" sz="3600" b="0" i="0" u="none" strike="noStrike" kern="1200" cap="none" spc="0" baseline="0">
              <a:solidFill>
                <a:srgbClr val="FFFFFF"/>
              </a:solidFill>
              <a:uFillTx/>
              <a:latin typeface="Avenir Next LT Pr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3600" b="0" i="0" u="none" strike="noStrike" kern="1200" cap="none" spc="0" baseline="0">
              <a:solidFill>
                <a:srgbClr val="FFFFFF"/>
              </a:solidFill>
              <a:uFillTx/>
              <a:latin typeface="Avenir Next LT Pro"/>
            </a:endParaRPr>
          </a:p>
        </p:txBody>
      </p:sp>
      <p:pic>
        <p:nvPicPr>
          <p:cNvPr id="4" name="Grafik 4" descr="Ein Bild, das Kleidung, Stoff, Muster, Textil enthält.&#10;&#10;Beschreibung automatisch generiert.">
            <a:extLst>
              <a:ext uri="{FF2B5EF4-FFF2-40B4-BE49-F238E27FC236}">
                <a16:creationId xmlns:a16="http://schemas.microsoft.com/office/drawing/2014/main" id="{3D03904E-B607-E7E6-D38B-3C164EDEC812}"/>
              </a:ext>
            </a:extLst>
          </p:cNvPr>
          <p:cNvPicPr>
            <a:picLocks noChangeAspect="1"/>
          </p:cNvPicPr>
          <p:nvPr/>
        </p:nvPicPr>
        <p:blipFill>
          <a:blip r:embed="rId3"/>
          <a:stretch>
            <a:fillRect/>
          </a:stretch>
        </p:blipFill>
        <p:spPr>
          <a:xfrm>
            <a:off x="5557101" y="2584176"/>
            <a:ext cx="6135715" cy="3931481"/>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D32B76-9235-7711-5C27-F6A31CA7B2FD}"/>
              </a:ext>
            </a:extLst>
          </p:cNvPr>
          <p:cNvSpPr txBox="1">
            <a:spLocks noGrp="1"/>
          </p:cNvSpPr>
          <p:nvPr>
            <p:ph type="title"/>
          </p:nvPr>
        </p:nvSpPr>
        <p:spPr>
          <a:xfrm>
            <a:off x="838203" y="365760"/>
            <a:ext cx="10515600" cy="1325559"/>
          </a:xfrm>
          <a:prstGeom prst="rect">
            <a:avLst/>
          </a:prstGeom>
          <a:noFill/>
          <a:ln>
            <a:noFill/>
          </a:ln>
        </p:spPr>
        <p:txBody>
          <a:bodyPr vert="horz" wrap="square" lIns="91440" tIns="45720" rIns="91440" bIns="45720" anchor="ctr" anchorCtr="0" compatLnSpc="1">
            <a:normAutofit/>
          </a:bodyPr>
          <a:lstStyle/>
          <a:p>
            <a:pPr marL="742950" lvl="0" indent="-742950">
              <a:buSzPct val="100000"/>
              <a:buAutoNum type="arabicPeriod"/>
            </a:pPr>
            <a:r>
              <a:rPr lang="de-DE"/>
              <a:t>Phase: Blutungsstillung</a:t>
            </a:r>
          </a:p>
        </p:txBody>
      </p:sp>
      <p:sp>
        <p:nvSpPr>
          <p:cNvPr id="3" name="Textfeld 3">
            <a:extLst>
              <a:ext uri="{FF2B5EF4-FFF2-40B4-BE49-F238E27FC236}">
                <a16:creationId xmlns:a16="http://schemas.microsoft.com/office/drawing/2014/main" id="{EE9A7969-FC73-1095-DDCA-D72D553D9025}"/>
              </a:ext>
            </a:extLst>
          </p:cNvPr>
          <p:cNvSpPr txBox="1"/>
          <p:nvPr/>
        </p:nvSpPr>
        <p:spPr>
          <a:xfrm>
            <a:off x="834892" y="1688403"/>
            <a:ext cx="10516459" cy="341631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Beteiligte Komponenten:</a:t>
            </a:r>
          </a:p>
          <a:p>
            <a:pPr marL="1028700" marR="0" lvl="1"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Riss im Endothel</a:t>
            </a:r>
          </a:p>
          <a:p>
            <a:pPr marL="1028700" marR="0" lvl="1"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Kollagen</a:t>
            </a:r>
          </a:p>
          <a:p>
            <a:pPr marL="1028700" marR="0" lvl="1"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Thrombozyten</a:t>
            </a:r>
          </a:p>
          <a:p>
            <a:pPr marL="457200" marR="0" lvl="1"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3600" b="0" i="0" u="none" strike="noStrike" kern="1200" cap="none" spc="0" baseline="0">
              <a:solidFill>
                <a:srgbClr val="FFFFFF"/>
              </a:solidFill>
              <a:uFillTx/>
              <a:latin typeface="Avenir Next LT Pr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3600" b="0" i="0" u="none" strike="noStrike" kern="1200" cap="none" spc="0" baseline="0">
              <a:solidFill>
                <a:srgbClr val="FFFFFF"/>
              </a:solidFill>
              <a:uFillTx/>
              <a:latin typeface="Avenir Next LT Pro"/>
            </a:endParaRPr>
          </a:p>
        </p:txBody>
      </p:sp>
      <p:pic>
        <p:nvPicPr>
          <p:cNvPr id="4" name="Grafik 2" descr="Ein Bild, das Screenshot, Kunst enthält.&#10;&#10;Beschreibung automatisch generiert.">
            <a:extLst>
              <a:ext uri="{FF2B5EF4-FFF2-40B4-BE49-F238E27FC236}">
                <a16:creationId xmlns:a16="http://schemas.microsoft.com/office/drawing/2014/main" id="{C6070F10-A00B-01B2-7C29-AD0E765D8C32}"/>
              </a:ext>
            </a:extLst>
          </p:cNvPr>
          <p:cNvPicPr>
            <a:picLocks noChangeAspect="1"/>
          </p:cNvPicPr>
          <p:nvPr/>
        </p:nvPicPr>
        <p:blipFill>
          <a:blip r:embed="rId3"/>
          <a:stretch>
            <a:fillRect/>
          </a:stretch>
        </p:blipFill>
        <p:spPr>
          <a:xfrm>
            <a:off x="5648001" y="2586179"/>
            <a:ext cx="6276167" cy="3937004"/>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ACAECE-762B-7DC1-1F08-114FD29584CB}"/>
              </a:ext>
            </a:extLst>
          </p:cNvPr>
          <p:cNvSpPr txBox="1">
            <a:spLocks noGrp="1"/>
          </p:cNvSpPr>
          <p:nvPr>
            <p:ph type="title"/>
          </p:nvPr>
        </p:nvSpPr>
        <p:spPr>
          <a:xfrm>
            <a:off x="838203" y="365760"/>
            <a:ext cx="10515600" cy="1325559"/>
          </a:xfrm>
          <a:prstGeom prst="rect">
            <a:avLst/>
          </a:prstGeom>
          <a:noFill/>
          <a:ln>
            <a:noFill/>
          </a:ln>
        </p:spPr>
        <p:txBody>
          <a:bodyPr vert="horz" wrap="square" lIns="91440" tIns="45720" rIns="91440" bIns="45720" anchor="ctr" anchorCtr="0" compatLnSpc="1">
            <a:normAutofit/>
          </a:bodyPr>
          <a:lstStyle/>
          <a:p>
            <a:pPr lvl="0"/>
            <a:r>
              <a:rPr lang="de-DE"/>
              <a:t>Die Thrombozyten</a:t>
            </a:r>
          </a:p>
        </p:txBody>
      </p:sp>
      <p:sp>
        <p:nvSpPr>
          <p:cNvPr id="3" name="Textfeld 2">
            <a:extLst>
              <a:ext uri="{FF2B5EF4-FFF2-40B4-BE49-F238E27FC236}">
                <a16:creationId xmlns:a16="http://schemas.microsoft.com/office/drawing/2014/main" id="{DACE974A-1095-2DF8-BC5A-9A033A5FD8EA}"/>
              </a:ext>
            </a:extLst>
          </p:cNvPr>
          <p:cNvSpPr txBox="1"/>
          <p:nvPr/>
        </p:nvSpPr>
        <p:spPr>
          <a:xfrm>
            <a:off x="938485" y="1559536"/>
            <a:ext cx="10645252" cy="2308320"/>
          </a:xfrm>
          <a:prstGeom prst="rect">
            <a:avLst/>
          </a:prstGeom>
          <a:noFill/>
          <a:ln cap="flat">
            <a:noFill/>
          </a:ln>
        </p:spPr>
        <p:txBody>
          <a:bodyPr vert="horz" wrap="square" lIns="91440" tIns="45720" rIns="91440" bIns="45720" anchor="t" anchorCtr="0" compatLnSpc="1">
            <a:spAutoFit/>
          </a:bodyPr>
          <a:lstStyle/>
          <a:p>
            <a:pPr marL="571500" marR="0" lvl="0"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Kernlose Zellen</a:t>
            </a:r>
            <a:endParaRPr lang="de-DE" sz="1800" b="0" i="0" u="none" strike="noStrike" kern="1200" cap="none" spc="0" baseline="0">
              <a:solidFill>
                <a:srgbClr val="FFFFFF"/>
              </a:solidFill>
              <a:uFillTx/>
              <a:latin typeface="Avenir Next LT Pro"/>
            </a:endParaRPr>
          </a:p>
          <a:p>
            <a:pPr marL="571500" marR="0" lvl="0"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Größe: 1 – 4 </a:t>
            </a:r>
            <a:r>
              <a:rPr lang="de-DE" sz="3600" b="0" i="0" u="none" strike="noStrike" kern="1200" cap="none" spc="0" baseline="0">
                <a:solidFill>
                  <a:srgbClr val="FFFFFF"/>
                </a:solidFill>
                <a:uFillTx/>
                <a:latin typeface="Times New Roman"/>
                <a:cs typeface="Times New Roman"/>
              </a:rPr>
              <a:t>μ</a:t>
            </a:r>
            <a:r>
              <a:rPr lang="de-DE" sz="3600" b="0" i="0" u="none" strike="noStrike" kern="1200" cap="none" spc="0" baseline="0">
                <a:solidFill>
                  <a:srgbClr val="FFFFFF"/>
                </a:solidFill>
                <a:uFillTx/>
                <a:latin typeface="Avenir Next LT Pro"/>
                <a:ea typeface="Avenir Next LT Pro"/>
                <a:cs typeface="Avenir Next LT Pro"/>
              </a:rPr>
              <a:t>m</a:t>
            </a:r>
            <a:endParaRPr lang="de-DE" sz="1800" b="0" i="0" u="none" strike="noStrike" kern="1200" cap="none" spc="0" baseline="0">
              <a:solidFill>
                <a:srgbClr val="FFFFFF"/>
              </a:solidFill>
              <a:uFillTx/>
              <a:latin typeface="Avenir Next LT Pro"/>
            </a:endParaRPr>
          </a:p>
          <a:p>
            <a:pPr marL="571500" marR="0" lvl="0"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Referenzwert: 150 000 – 400 000 /</a:t>
            </a:r>
            <a:r>
              <a:rPr lang="de-DE" sz="3600" b="0" i="0" u="none" strike="noStrike" kern="1200" cap="none" spc="0" baseline="0">
                <a:solidFill>
                  <a:srgbClr val="FFFFFF"/>
                </a:solidFill>
                <a:uFillTx/>
                <a:latin typeface="Times New Roman"/>
                <a:cs typeface="Times New Roman"/>
              </a:rPr>
              <a:t>μl</a:t>
            </a:r>
            <a:endParaRPr lang="de-DE" sz="3600" b="0" i="0" u="none" strike="noStrike" kern="1200" cap="none" spc="0" baseline="0">
              <a:solidFill>
                <a:srgbClr val="FFFFFF"/>
              </a:solidFill>
              <a:uFillTx/>
              <a:latin typeface="Avenir Next LT Pro"/>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3600" b="0" i="0" u="none" strike="noStrike" kern="1200" cap="none" spc="0" baseline="0">
              <a:solidFill>
                <a:srgbClr val="FFFFFF"/>
              </a:solidFill>
              <a:uFillTx/>
              <a:latin typeface="Avenir Next LT Pro"/>
              <a:cs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5F075E-D2F9-308E-0235-A372D7BECAD3}"/>
              </a:ext>
            </a:extLst>
          </p:cNvPr>
          <p:cNvSpPr txBox="1">
            <a:spLocks noGrp="1"/>
          </p:cNvSpPr>
          <p:nvPr>
            <p:ph type="title"/>
          </p:nvPr>
        </p:nvSpPr>
        <p:spPr>
          <a:xfrm>
            <a:off x="838203" y="365760"/>
            <a:ext cx="10515600" cy="1325559"/>
          </a:xfrm>
          <a:prstGeom prst="rect">
            <a:avLst/>
          </a:prstGeom>
          <a:noFill/>
          <a:ln>
            <a:noFill/>
          </a:ln>
        </p:spPr>
        <p:txBody>
          <a:bodyPr vert="horz" wrap="square" lIns="91440" tIns="45720" rIns="91440" bIns="45720" anchor="ctr" anchorCtr="0" compatLnSpc="1">
            <a:normAutofit/>
          </a:bodyPr>
          <a:lstStyle/>
          <a:p>
            <a:pPr lvl="0"/>
            <a:r>
              <a:rPr lang="de-DE"/>
              <a:t>Die Thrombozyten</a:t>
            </a:r>
          </a:p>
        </p:txBody>
      </p:sp>
      <p:sp>
        <p:nvSpPr>
          <p:cNvPr id="3" name="Textfeld 2">
            <a:extLst>
              <a:ext uri="{FF2B5EF4-FFF2-40B4-BE49-F238E27FC236}">
                <a16:creationId xmlns:a16="http://schemas.microsoft.com/office/drawing/2014/main" id="{2073522E-F02A-7066-8890-D4E1C0349558}"/>
              </a:ext>
            </a:extLst>
          </p:cNvPr>
          <p:cNvSpPr txBox="1"/>
          <p:nvPr/>
        </p:nvSpPr>
        <p:spPr>
          <a:xfrm>
            <a:off x="938485" y="1559536"/>
            <a:ext cx="10645252" cy="1754322"/>
          </a:xfrm>
          <a:prstGeom prst="rect">
            <a:avLst/>
          </a:prstGeom>
          <a:noFill/>
          <a:ln cap="flat">
            <a:noFill/>
          </a:ln>
        </p:spPr>
        <p:txBody>
          <a:bodyPr vert="horz" wrap="square" lIns="91440" tIns="45720" rIns="91440" bIns="45720" anchor="t" anchorCtr="0" compatLnSpc="1">
            <a:spAutoFit/>
          </a:bodyPr>
          <a:lstStyle/>
          <a:p>
            <a:pPr marL="571500" marR="0" lvl="0"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Kernlose Zellen</a:t>
            </a:r>
            <a:endParaRPr lang="de-DE" sz="1800" b="0" i="0" u="none" strike="noStrike" kern="1200" cap="none" spc="0" baseline="0">
              <a:solidFill>
                <a:srgbClr val="FFFFFF"/>
              </a:solidFill>
              <a:uFillTx/>
              <a:latin typeface="Avenir Next LT Pro"/>
            </a:endParaRPr>
          </a:p>
          <a:p>
            <a:pPr marL="571500" marR="0" lvl="0"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Größe: 1 – 4 </a:t>
            </a:r>
            <a:r>
              <a:rPr lang="de-DE" sz="3600" b="0" i="0" u="none" strike="noStrike" kern="1200" cap="none" spc="0" baseline="0">
                <a:solidFill>
                  <a:srgbClr val="FFFFFF"/>
                </a:solidFill>
                <a:uFillTx/>
                <a:latin typeface="Times New Roman"/>
                <a:cs typeface="Times New Roman"/>
              </a:rPr>
              <a:t>μ</a:t>
            </a:r>
            <a:r>
              <a:rPr lang="de-DE" sz="3600" b="0" i="0" u="none" strike="noStrike" kern="1200" cap="none" spc="0" baseline="0">
                <a:solidFill>
                  <a:srgbClr val="FFFFFF"/>
                </a:solidFill>
                <a:uFillTx/>
                <a:latin typeface="Avenir Next LT Pro"/>
                <a:ea typeface="Avenir Next LT Pro"/>
                <a:cs typeface="Avenir Next LT Pro"/>
              </a:rPr>
              <a:t>m</a:t>
            </a:r>
            <a:endParaRPr lang="de-DE" sz="1800" b="0" i="0" u="none" strike="noStrike" kern="1200" cap="none" spc="0" baseline="0">
              <a:solidFill>
                <a:srgbClr val="FFFFFF"/>
              </a:solidFill>
              <a:uFillTx/>
              <a:latin typeface="Avenir Next LT Pro"/>
            </a:endParaRPr>
          </a:p>
          <a:p>
            <a:pPr marL="571500" marR="0" lvl="0" indent="-571500" algn="l" defTabSz="914400" rtl="0" fontAlgn="auto" hangingPunct="1">
              <a:lnSpc>
                <a:spcPct val="100000"/>
              </a:lnSpc>
              <a:spcBef>
                <a:spcPts val="0"/>
              </a:spcBef>
              <a:spcAft>
                <a:spcPts val="0"/>
              </a:spcAft>
              <a:buSzPct val="100000"/>
              <a:buFont typeface="Arial"/>
              <a:buChar char="•"/>
              <a:tabLst/>
              <a:defRPr sz="1800" b="0" i="0" u="none" strike="noStrike" kern="0" cap="none" spc="0" baseline="0">
                <a:solidFill>
                  <a:srgbClr val="000000"/>
                </a:solidFill>
                <a:uFillTx/>
              </a:defRPr>
            </a:pPr>
            <a:r>
              <a:rPr lang="de-DE" sz="3600" b="0" i="0" u="none" strike="noStrike" kern="1200" cap="none" spc="0" baseline="0">
                <a:solidFill>
                  <a:srgbClr val="FFFFFF"/>
                </a:solidFill>
                <a:uFillTx/>
                <a:latin typeface="Avenir Next LT Pro"/>
              </a:rPr>
              <a:t>Referenzwert: 150 000 – 400 000 /</a:t>
            </a:r>
            <a:r>
              <a:rPr lang="de-DE" sz="3600" b="0" i="0" u="none" strike="noStrike" kern="1200" cap="none" spc="0" baseline="0">
                <a:solidFill>
                  <a:srgbClr val="FFFFFF"/>
                </a:solidFill>
                <a:uFillTx/>
                <a:latin typeface="Times New Roman"/>
                <a:cs typeface="Times New Roman"/>
              </a:rPr>
              <a:t>μl</a:t>
            </a:r>
            <a:endParaRPr lang="de-DE" sz="3600" b="0" i="0" u="none" strike="noStrike" kern="1200" cap="none" spc="0" baseline="0">
              <a:solidFill>
                <a:srgbClr val="FFFFFF"/>
              </a:solidFill>
              <a:uFillTx/>
              <a:latin typeface="Avenir Next LT Pro"/>
            </a:endParaRPr>
          </a:p>
        </p:txBody>
      </p:sp>
      <p:pic>
        <p:nvPicPr>
          <p:cNvPr id="4" name="Grafik 3" descr="Ein Bild, das Muster, Stoff, Einpackpapier, Design enthält.&#10;&#10;Beschreibung automatisch generiert.">
            <a:extLst>
              <a:ext uri="{FF2B5EF4-FFF2-40B4-BE49-F238E27FC236}">
                <a16:creationId xmlns:a16="http://schemas.microsoft.com/office/drawing/2014/main" id="{DE5A4FD7-BB0D-3ABF-6AD2-024B399B5949}"/>
              </a:ext>
            </a:extLst>
          </p:cNvPr>
          <p:cNvPicPr>
            <a:picLocks noChangeAspect="1"/>
          </p:cNvPicPr>
          <p:nvPr/>
        </p:nvPicPr>
        <p:blipFill>
          <a:blip r:embed="rId3"/>
          <a:stretch>
            <a:fillRect/>
          </a:stretch>
        </p:blipFill>
        <p:spPr>
          <a:xfrm>
            <a:off x="1911699" y="562776"/>
            <a:ext cx="8004172" cy="5994980"/>
          </a:xfrm>
          <a:prstGeom prst="rect">
            <a:avLst/>
          </a:prstGeom>
          <a:noFill/>
          <a:ln cap="flat">
            <a:noFill/>
          </a:ln>
        </p:spPr>
      </p:pic>
      <p:sp>
        <p:nvSpPr>
          <p:cNvPr id="5" name="Pfeil: nach rechts 4">
            <a:extLst>
              <a:ext uri="{FF2B5EF4-FFF2-40B4-BE49-F238E27FC236}">
                <a16:creationId xmlns:a16="http://schemas.microsoft.com/office/drawing/2014/main" id="{4E758759-29D7-D0CB-129C-C7F78F089761}"/>
              </a:ext>
            </a:extLst>
          </p:cNvPr>
          <p:cNvSpPr/>
          <p:nvPr/>
        </p:nvSpPr>
        <p:spPr>
          <a:xfrm>
            <a:off x="4029952" y="2456617"/>
            <a:ext cx="883273" cy="138010"/>
          </a:xfrm>
          <a:custGeom>
            <a:avLst>
              <a:gd name="f0" fmla="val 19913"/>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A62C52"/>
          </a:solidFill>
          <a:ln w="12701" cap="flat">
            <a:solidFill>
              <a:srgbClr val="440C1E"/>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Avenir Next LT Pro"/>
            </a:endParaRPr>
          </a:p>
        </p:txBody>
      </p:sp>
      <p:sp>
        <p:nvSpPr>
          <p:cNvPr id="6" name="Pfeil: nach rechts 5">
            <a:extLst>
              <a:ext uri="{FF2B5EF4-FFF2-40B4-BE49-F238E27FC236}">
                <a16:creationId xmlns:a16="http://schemas.microsoft.com/office/drawing/2014/main" id="{775A2D0F-BF88-0117-CC4E-7E6B59BED015}"/>
              </a:ext>
            </a:extLst>
          </p:cNvPr>
          <p:cNvSpPr/>
          <p:nvPr/>
        </p:nvSpPr>
        <p:spPr>
          <a:xfrm>
            <a:off x="4499195" y="5368671"/>
            <a:ext cx="897081" cy="82808"/>
          </a:xfrm>
          <a:custGeom>
            <a:avLst>
              <a:gd name="f0" fmla="val 20603"/>
              <a:gd name="f1" fmla="val 5400"/>
            </a:avLst>
            <a:gdLst>
              <a:gd name="f2" fmla="val 10800000"/>
              <a:gd name="f3" fmla="val 5400000"/>
              <a:gd name="f4" fmla="val 180"/>
              <a:gd name="f5" fmla="val w"/>
              <a:gd name="f6" fmla="val h"/>
              <a:gd name="f7" fmla="val 0"/>
              <a:gd name="f8" fmla="val 21600"/>
              <a:gd name="f9" fmla="val 10800"/>
              <a:gd name="f10" fmla="+- 0 0 0"/>
              <a:gd name="f11" fmla="+- 0 0 180"/>
              <a:gd name="f12" fmla="*/ f5 1 21600"/>
              <a:gd name="f13" fmla="*/ f6 1 21600"/>
              <a:gd name="f14" fmla="val f7"/>
              <a:gd name="f15" fmla="val f8"/>
              <a:gd name="f16" fmla="pin 0 f0 21600"/>
              <a:gd name="f17" fmla="pin 0 f1 10800"/>
              <a:gd name="f18" fmla="*/ f10 f2 1"/>
              <a:gd name="f19" fmla="*/ f11 f2 1"/>
              <a:gd name="f20" fmla="+- f15 0 f14"/>
              <a:gd name="f21" fmla="val f16"/>
              <a:gd name="f22" fmla="val f17"/>
              <a:gd name="f23" fmla="*/ f16 f12 1"/>
              <a:gd name="f24" fmla="*/ f17 f13 1"/>
              <a:gd name="f25" fmla="*/ f18 1 f4"/>
              <a:gd name="f26" fmla="*/ f19 1 f4"/>
              <a:gd name="f27" fmla="*/ f20 1 21600"/>
              <a:gd name="f28" fmla="+- 21600 0 f22"/>
              <a:gd name="f29" fmla="+- 21600 0 f21"/>
              <a:gd name="f30" fmla="*/ f22 f13 1"/>
              <a:gd name="f31" fmla="*/ f21 f12 1"/>
              <a:gd name="f32" fmla="+- f25 0 f3"/>
              <a:gd name="f33" fmla="+- f26 0 f3"/>
              <a:gd name="f34" fmla="*/ 0 f27 1"/>
              <a:gd name="f35" fmla="*/ 21600 f27 1"/>
              <a:gd name="f36" fmla="*/ f29 f22 1"/>
              <a:gd name="f37" fmla="*/ f28 f13 1"/>
              <a:gd name="f38" fmla="*/ f36 1 10800"/>
              <a:gd name="f39" fmla="*/ f34 1 f27"/>
              <a:gd name="f40" fmla="*/ f35 1 f27"/>
              <a:gd name="f41" fmla="+- f21 f38 0"/>
              <a:gd name="f42" fmla="*/ f39 f12 1"/>
              <a:gd name="f43" fmla="*/ f39 f13 1"/>
              <a:gd name="f44" fmla="*/ f40 f13 1"/>
              <a:gd name="f45" fmla="*/ f41 f12 1"/>
            </a:gdLst>
            <a:ahLst>
              <a:ahXY gdRefX="f0" minX="f7" maxX="f8" gdRefY="f1" minY="f7" maxY="f9">
                <a:pos x="f23" y="f24"/>
              </a:ahXY>
            </a:ahLst>
            <a:cxnLst>
              <a:cxn ang="3cd4">
                <a:pos x="hc" y="t"/>
              </a:cxn>
              <a:cxn ang="0">
                <a:pos x="r" y="vc"/>
              </a:cxn>
              <a:cxn ang="cd4">
                <a:pos x="hc" y="b"/>
              </a:cxn>
              <a:cxn ang="cd2">
                <a:pos x="l" y="vc"/>
              </a:cxn>
              <a:cxn ang="f32">
                <a:pos x="f31" y="f43"/>
              </a:cxn>
              <a:cxn ang="f33">
                <a:pos x="f31" y="f44"/>
              </a:cxn>
            </a:cxnLst>
            <a:rect l="f42" t="f30" r="f45" b="f37"/>
            <a:pathLst>
              <a:path w="21600" h="21600">
                <a:moveTo>
                  <a:pt x="f7" y="f22"/>
                </a:moveTo>
                <a:lnTo>
                  <a:pt x="f21" y="f22"/>
                </a:lnTo>
                <a:lnTo>
                  <a:pt x="f21" y="f7"/>
                </a:lnTo>
                <a:lnTo>
                  <a:pt x="f8" y="f9"/>
                </a:lnTo>
                <a:lnTo>
                  <a:pt x="f21" y="f8"/>
                </a:lnTo>
                <a:lnTo>
                  <a:pt x="f21" y="f28"/>
                </a:lnTo>
                <a:lnTo>
                  <a:pt x="f7" y="f28"/>
                </a:lnTo>
                <a:close/>
              </a:path>
            </a:pathLst>
          </a:custGeom>
          <a:solidFill>
            <a:srgbClr val="A62C52"/>
          </a:solidFill>
          <a:ln w="12701" cap="flat">
            <a:solidFill>
              <a:srgbClr val="440C1E"/>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FFFFFF"/>
              </a:solidFill>
              <a:uFillTx/>
              <a:latin typeface="Avenir Next LT Pro"/>
            </a:endParaRPr>
          </a:p>
        </p:txBody>
      </p:sp>
    </p:spTree>
  </p:cSld>
  <p:clrMapOvr>
    <a:masterClrMapping/>
  </p:clrMapOvr>
</p:sld>
</file>

<file path=ppt/theme/theme1.xml><?xml version="1.0" encoding="utf-8"?>
<a:theme xmlns:a="http://schemas.openxmlformats.org/drawingml/2006/main" name="Design1">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sign1" id="{9741D39B-C99C-4812-9609-84E49D5D2D7B}" vid="{80AAA3E1-6C66-4DCF-B066-9E77562B045C}"/>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Design1</Template>
  <TotalTime>0</TotalTime>
  <Words>1136</Words>
  <Application>Microsoft Office PowerPoint</Application>
  <PresentationFormat>Breitbild</PresentationFormat>
  <Paragraphs>111</Paragraphs>
  <Slides>22</Slides>
  <Notes>21</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22</vt:i4>
      </vt:variant>
    </vt:vector>
  </HeadingPairs>
  <TitlesOfParts>
    <vt:vector size="29" baseType="lpstr">
      <vt:lpstr>Aptos</vt:lpstr>
      <vt:lpstr>Arial</vt:lpstr>
      <vt:lpstr>Avenir Next LT Pro</vt:lpstr>
      <vt:lpstr>AvenirNext LT Pro Medium</vt:lpstr>
      <vt:lpstr>Courier New</vt:lpstr>
      <vt:lpstr>Times New Roman</vt:lpstr>
      <vt:lpstr>Design1</vt:lpstr>
      <vt:lpstr>Theoretische Grundlagen</vt:lpstr>
      <vt:lpstr>PowerPoint-Präsentation</vt:lpstr>
      <vt:lpstr>Hämostase: was ist das?</vt:lpstr>
      <vt:lpstr>Phase: Blutungsstillung</vt:lpstr>
      <vt:lpstr>Phase: Blutungsstillung</vt:lpstr>
      <vt:lpstr>Phase: Blutungsstillung</vt:lpstr>
      <vt:lpstr>Phase: Blutungsstillung</vt:lpstr>
      <vt:lpstr>Die Thrombozyten</vt:lpstr>
      <vt:lpstr>Die Thrombozyten</vt:lpstr>
      <vt:lpstr>Die Thrombozyten</vt:lpstr>
      <vt:lpstr>Aktivierung der Thrombozyten</vt:lpstr>
      <vt:lpstr>Positive Rückkopplung durch TXA2</vt:lpstr>
      <vt:lpstr>Positive Rückkopplung durch TXA2</vt:lpstr>
      <vt:lpstr>Positive Rückkopplung durch TXA2</vt:lpstr>
      <vt:lpstr>PowerPoint-Präsentation</vt:lpstr>
      <vt:lpstr>Was ist bisher passiert?</vt:lpstr>
      <vt:lpstr>2. Phase die Blutgerinnung</vt:lpstr>
      <vt:lpstr>2. Phase die Blutgerinnung</vt:lpstr>
      <vt:lpstr>2. Phase die Blutgerinnung</vt:lpstr>
      <vt:lpstr>Gerinnungskaskade</vt:lpstr>
      <vt:lpstr>Unser Multiagentensystem</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Jimoh Tobias Zbick</dc:creator>
  <cp:lastModifiedBy>Annika Noeding</cp:lastModifiedBy>
  <cp:revision>5</cp:revision>
  <dcterms:created xsi:type="dcterms:W3CDTF">2025-01-04T12:30:55Z</dcterms:created>
  <dcterms:modified xsi:type="dcterms:W3CDTF">2025-10-23T10:52:42Z</dcterms:modified>
</cp:coreProperties>
</file>